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Override PartName="/ppt/webExtensions/webExtension1.xml" ContentType="application/vnd.wps-officedocument.webExtension+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4"/>
  </p:notesMasterIdLst>
  <p:handoutMasterIdLst>
    <p:handoutMasterId r:id="rId35"/>
  </p:handoutMasterIdLst>
  <p:sldIdLst>
    <p:sldId id="465" r:id="rId3"/>
    <p:sldId id="595" r:id="rId5"/>
    <p:sldId id="394" r:id="rId6"/>
    <p:sldId id="441" r:id="rId7"/>
    <p:sldId id="442" r:id="rId8"/>
    <p:sldId id="469" r:id="rId9"/>
    <p:sldId id="400" r:id="rId10"/>
    <p:sldId id="549" r:id="rId11"/>
    <p:sldId id="550" r:id="rId12"/>
    <p:sldId id="548" r:id="rId13"/>
    <p:sldId id="660" r:id="rId14"/>
    <p:sldId id="661" r:id="rId15"/>
    <p:sldId id="662" r:id="rId16"/>
    <p:sldId id="663" r:id="rId17"/>
    <p:sldId id="664" r:id="rId18"/>
    <p:sldId id="665" r:id="rId19"/>
    <p:sldId id="666" r:id="rId20"/>
    <p:sldId id="667" r:id="rId21"/>
    <p:sldId id="668" r:id="rId22"/>
    <p:sldId id="648" r:id="rId23"/>
    <p:sldId id="649" r:id="rId24"/>
    <p:sldId id="650" r:id="rId25"/>
    <p:sldId id="651" r:id="rId26"/>
    <p:sldId id="652" r:id="rId27"/>
    <p:sldId id="653" r:id="rId28"/>
    <p:sldId id="654" r:id="rId29"/>
    <p:sldId id="655" r:id="rId30"/>
    <p:sldId id="656" r:id="rId31"/>
    <p:sldId id="657" r:id="rId32"/>
    <p:sldId id="658" r:id="rId33"/>
    <p:sldId id="659" r:id="rId34"/>
  </p:sldIdLst>
  <p:sldSz cx="12192000" cy="6858000"/>
  <p:notesSz cx="6858000" cy="9144000"/>
  <p:embeddedFontLst>
    <p:embeddedFont>
      <p:font typeface="印品黑体" panose="02010600030101010101" pitchFamily="2" charset="-122"/>
      <p:regular r:id="rId39"/>
    </p:embeddedFont>
    <p:embeddedFont>
      <p:font typeface="微软雅黑" panose="020B0503020204020204" charset="-122"/>
      <p:regular r:id="rId40"/>
    </p:embeddedFont>
    <p:embeddedFont>
      <p:font typeface="Aharoni" panose="02010600030101010101" pitchFamily="2" charset="-79"/>
      <p:regular r:id="rId41"/>
      <p:bold r:id="rId42"/>
    </p:embeddedFont>
    <p:embeddedFont>
      <p:font typeface="华光魏体_CNKI" panose="02000500000000000000" charset="-122"/>
      <p:regular r:id="rId43"/>
    </p:embeddedFont>
    <p:embeddedFont>
      <p:font typeface="Calibri" panose="020F0502020204030204" charset="0"/>
      <p:regular r:id="rId44"/>
      <p:bold r:id="rId45"/>
      <p:italic r:id="rId46"/>
      <p:boldItalic r:id="rId47"/>
    </p:embeddedFont>
    <p:embeddedFont>
      <p:font typeface="华光中圆_CNKI" panose="02000500000000000000" charset="-122"/>
      <p:regular r:id="rId48"/>
    </p:embeddedFont>
  </p:embeddedFontLst>
  <p:custDataLst>
    <p:tags r:id="rId4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BCD7DB"/>
    <a:srgbClr val="C3CDE3"/>
    <a:srgbClr val="BBD7E3"/>
    <a:srgbClr val="124351"/>
    <a:srgbClr val="A1B4C0"/>
    <a:srgbClr val="51406F"/>
    <a:srgbClr val="972B24"/>
    <a:srgbClr val="3A4E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3826" autoAdjust="0"/>
  </p:normalViewPr>
  <p:slideViewPr>
    <p:cSldViewPr snapToGrid="0" showGuides="1">
      <p:cViewPr varScale="1">
        <p:scale>
          <a:sx n="81" d="100"/>
          <a:sy n="81" d="100"/>
        </p:scale>
        <p:origin x="869" y="53"/>
      </p:cViewPr>
      <p:guideLst>
        <p:guide orient="horz" pos="2425"/>
        <p:guide pos="3840"/>
      </p:guideLst>
    </p:cSldViewPr>
  </p:slideViewPr>
  <p:notesTextViewPr>
    <p:cViewPr>
      <p:scale>
        <a:sx n="1" d="1"/>
        <a:sy n="1" d="1"/>
      </p:scale>
      <p:origin x="0" y="0"/>
    </p:cViewPr>
  </p:notesTextViewPr>
  <p:sorterViewPr>
    <p:cViewPr>
      <p:scale>
        <a:sx n="100" d="100"/>
        <a:sy n="100" d="100"/>
      </p:scale>
      <p:origin x="0" y="-2692"/>
    </p:cViewPr>
  </p:sorterViewPr>
  <p:notesViewPr>
    <p:cSldViewPr snapToGrid="0">
      <p:cViewPr varScale="1">
        <p:scale>
          <a:sx n="51" d="100"/>
          <a:sy n="51" d="100"/>
        </p:scale>
        <p:origin x="2692" y="4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gs" Target="tags/tag28.xml"/><Relationship Id="rId48" Type="http://schemas.openxmlformats.org/officeDocument/2006/relationships/font" Target="fonts/font10.fntdata"/><Relationship Id="rId47" Type="http://schemas.openxmlformats.org/officeDocument/2006/relationships/font" Target="fonts/font9.fntdata"/><Relationship Id="rId46" Type="http://schemas.openxmlformats.org/officeDocument/2006/relationships/font" Target="fonts/font8.fntdata"/><Relationship Id="rId45" Type="http://schemas.openxmlformats.org/officeDocument/2006/relationships/font" Target="fonts/font7.fntdata"/><Relationship Id="rId44" Type="http://schemas.openxmlformats.org/officeDocument/2006/relationships/font" Target="fonts/font6.fntdata"/><Relationship Id="rId43" Type="http://schemas.openxmlformats.org/officeDocument/2006/relationships/font" Target="fonts/font5.fntdata"/><Relationship Id="rId42" Type="http://schemas.openxmlformats.org/officeDocument/2006/relationships/font" Target="fonts/font4.fntdata"/><Relationship Id="rId41" Type="http://schemas.openxmlformats.org/officeDocument/2006/relationships/font" Target="fonts/font3.fntdata"/><Relationship Id="rId40" Type="http://schemas.openxmlformats.org/officeDocument/2006/relationships/font" Target="fonts/font2.fntdata"/><Relationship Id="rId4" Type="http://schemas.openxmlformats.org/officeDocument/2006/relationships/notesMaster" Target="notesMasters/notesMaster1.xml"/><Relationship Id="rId39" Type="http://schemas.openxmlformats.org/officeDocument/2006/relationships/font" Target="fonts/font1.fntdata"/><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handoutMaster" Target="handoutMasters/handoutMaster1.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8" Type="http://schemas.microsoft.com/office/2011/relationships/chartColorStyle" Target="colors1.xml"/><Relationship Id="rId7" Type="http://schemas.microsoft.com/office/2011/relationships/chartStyle" Target="style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50"/>
      <c:rotY val="28"/>
      <c:depthPercent val="100"/>
      <c:rAngAx val="0"/>
    </c:view3D>
    <c:floor>
      <c:thickness val="0"/>
      <c:spPr>
        <a:noFill/>
        <a:effectLst/>
      </c:spPr>
    </c:floor>
    <c:sideWall>
      <c:thickness val="0"/>
      <c:spPr>
        <a:noFill/>
        <a:effectLst/>
      </c:spPr>
    </c:sideWall>
    <c:backWall>
      <c:thickness val="0"/>
      <c:spPr>
        <a:noFill/>
        <a:effectLst/>
      </c:spPr>
    </c:backWall>
    <c:plotArea>
      <c:layout/>
      <c:pie3DChart>
        <c:varyColors val="1"/>
        <c:ser>
          <c:idx val="0"/>
          <c:order val="0"/>
          <c:tx>
            <c:strRef>
              <c:f>Sheet1!$B$1</c:f>
              <c:strCache>
                <c:ptCount val="1"/>
                <c:pt idx="0">
                  <c:v>数据集划分</c:v>
                </c:pt>
              </c:strCache>
            </c:strRef>
          </c:tx>
          <c:spPr>
            <a:ln w="9525">
              <a:solidFill>
                <a:schemeClr val="bg1"/>
              </a:solidFill>
            </a:ln>
            <a:scene3d>
              <a:camera prst="orthographicFront"/>
              <a:lightRig rig="threePt" dir="t"/>
            </a:scene3d>
            <a:sp3d contourW="9525"/>
          </c:spPr>
          <c:explosion val="0"/>
          <c:dPt>
            <c:idx val="0"/>
            <c:bubble3D val="0"/>
            <c:spPr>
              <a:blipFill>
                <a:blip xmlns:r="http://schemas.openxmlformats.org/officeDocument/2006/relationships" r:embed="rId3"/>
                <a:stretch>
                  <a:fillRect/>
                </a:stretch>
              </a:blipFill>
              <a:ln w="9525">
                <a:solidFill>
                  <a:schemeClr val="bg1"/>
                </a:solidFill>
              </a:ln>
              <a:effectLst/>
              <a:scene3d>
                <a:camera prst="orthographicFront"/>
                <a:lightRig rig="threePt" dir="t"/>
              </a:scene3d>
              <a:sp3d contourW="9525">
                <a:contourClr>
                  <a:schemeClr val="lt1"/>
                </a:contourClr>
              </a:sp3d>
            </c:spPr>
          </c:dPt>
          <c:dPt>
            <c:idx val="1"/>
            <c:bubble3D val="0"/>
            <c:spPr>
              <a:blipFill>
                <a:blip xmlns:r="http://schemas.openxmlformats.org/officeDocument/2006/relationships" r:embed="rId4"/>
                <a:stretch>
                  <a:fillRect/>
                </a:stretch>
              </a:blipFill>
              <a:ln w="9525">
                <a:solidFill>
                  <a:schemeClr val="bg1"/>
                </a:solidFill>
              </a:ln>
              <a:effectLst/>
              <a:scene3d>
                <a:camera prst="orthographicFront"/>
                <a:lightRig rig="threePt" dir="t"/>
              </a:scene3d>
              <a:sp3d contourW="9525">
                <a:contourClr>
                  <a:schemeClr val="lt1"/>
                </a:contourClr>
              </a:sp3d>
            </c:spPr>
          </c:dPt>
          <c:dPt>
            <c:idx val="2"/>
            <c:bubble3D val="0"/>
            <c:spPr>
              <a:blipFill>
                <a:blip xmlns:r="http://schemas.openxmlformats.org/officeDocument/2006/relationships" r:embed="rId5"/>
                <a:stretch>
                  <a:fillRect/>
                </a:stretch>
              </a:blipFill>
              <a:ln w="9525">
                <a:solidFill>
                  <a:schemeClr val="bg1"/>
                </a:solidFill>
              </a:ln>
              <a:effectLst/>
              <a:scene3d>
                <a:camera prst="orthographicFront"/>
                <a:lightRig rig="threePt" dir="t"/>
              </a:scene3d>
              <a:sp3d contourW="9525">
                <a:contourClr>
                  <a:schemeClr val="lt1"/>
                </a:contourClr>
              </a:sp3d>
            </c:spPr>
          </c:dPt>
          <c:dPt>
            <c:idx val="3"/>
            <c:bubble3D val="0"/>
            <c:spPr>
              <a:blipFill>
                <a:blip xmlns:r="http://schemas.openxmlformats.org/officeDocument/2006/relationships" r:embed="rId6"/>
                <a:stretch>
                  <a:fillRect/>
                </a:stretch>
              </a:blipFill>
              <a:ln w="9525">
                <a:solidFill>
                  <a:schemeClr val="bg1"/>
                </a:solidFill>
              </a:ln>
              <a:effectLst/>
              <a:scene3d>
                <a:camera prst="orthographicFront"/>
                <a:lightRig rig="threePt" dir="t"/>
              </a:scene3d>
              <a:sp3d contourW="9525">
                <a:contourClr>
                  <a:schemeClr val="lt1"/>
                </a:contourClr>
              </a:sp3d>
            </c:spPr>
          </c:dPt>
          <c:dLbls>
            <c:dLbl>
              <c:idx val="0"/>
              <c:layout/>
              <c:tx>
                <c:rich>
                  <a:bodyPr rot="0" spcFirstLastPara="0" vertOverflow="ellipsis" vert="horz" wrap="square" lIns="38100" tIns="19050" rIns="38100" bIns="19050" anchor="ctr" anchorCtr="1" forceAA="0">
                    <a:spAutoFit/>
                  </a:bodyPr>
                  <a:lstStyle/>
                  <a:p>
                    <a:pPr defTabSz="914400">
                      <a:defRPr lang="zh-CN" sz="12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a:t>训练集, 8</a:t>
                    </a:r>
                    <a:r>
                      <a:rPr lang="en-US" altLang="zh-CN" sz="1200"/>
                      <a:t>0%</a:t>
                    </a:r>
                    <a:endParaRPr lang="en-US" altLang="zh-CN" sz="1200"/>
                  </a:p>
                </c:rich>
              </c:tx>
              <c:dLblPos val="outEnd"/>
              <c:showLegendKey val="0"/>
              <c:showVal val="1"/>
              <c:showCatName val="1"/>
              <c:showSerName val="0"/>
              <c:showPercent val="0"/>
              <c:showBubbleSize val="0"/>
              <c:extLst>
                <c:ext xmlns:c15="http://schemas.microsoft.com/office/drawing/2012/chart" uri="{CE6537A1-D6FC-4f65-9D91-7224C49458BB}">
                  <c15:layout>
                    <c:manualLayout>
                      <c:w val="0.259069568928724"/>
                      <c:h val="0.112208674178114"/>
                    </c:manualLayout>
                  </c15:layout>
                </c:ext>
              </c:extLst>
            </c:dLbl>
            <c:dLbl>
              <c:idx val="1"/>
              <c:layout>
                <c:manualLayout>
                  <c:x val="-0.00227628396642481"/>
                  <c:y val="0"/>
                </c:manualLayout>
              </c:layout>
              <c:tx>
                <c:rich>
                  <a:bodyPr rot="0" spcFirstLastPara="0" vertOverflow="ellipsis" vert="horz" wrap="square" lIns="38100" tIns="19050" rIns="38100" bIns="19050" anchor="ctr" anchorCtr="1" forceAA="0">
                    <a:spAutoFit/>
                  </a:bodyPr>
                  <a:lstStyle/>
                  <a:p>
                    <a:pPr defTabSz="914400">
                      <a:defRPr lang="zh-CN" sz="12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a:t>验证集, 1</a:t>
                    </a:r>
                    <a:r>
                      <a:rPr lang="en-US" altLang="zh-CN" sz="1200"/>
                      <a:t>0%</a:t>
                    </a:r>
                    <a:endParaRPr lang="en-US" altLang="zh-CN" sz="1200"/>
                  </a:p>
                </c:rich>
              </c:tx>
              <c:dLblPos val="bestFit"/>
              <c:showLegendKey val="0"/>
              <c:showVal val="1"/>
              <c:showCatName val="1"/>
              <c:showSerName val="0"/>
              <c:showPercent val="0"/>
              <c:showBubbleSize val="0"/>
              <c:extLst>
                <c:ext xmlns:c15="http://schemas.microsoft.com/office/drawing/2012/chart" uri="{CE6537A1-D6FC-4f65-9D91-7224C49458BB}">
                  <c15:layout>
                    <c:manualLayout>
                      <c:w val="0.23118509034002"/>
                      <c:h val="0.0753202654730668"/>
                    </c:manualLayout>
                  </c15:layout>
                </c:ext>
              </c:extLst>
            </c:dLbl>
            <c:dLbl>
              <c:idx val="2"/>
              <c:layout/>
              <c:tx>
                <c:rich>
                  <a:bodyPr rot="0" spcFirstLastPara="0" vertOverflow="ellipsis" vert="horz" wrap="square" lIns="38100" tIns="19050" rIns="38100" bIns="19050" anchor="ctr" anchorCtr="1" forceAA="0">
                    <a:spAutoFit/>
                  </a:bodyPr>
                  <a:lstStyle/>
                  <a:p>
                    <a:pPr defTabSz="914400">
                      <a:defRPr lang="zh-CN" sz="12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r>
                      <a:rPr sz="1200"/>
                      <a:t>测试集, 1</a:t>
                    </a:r>
                    <a:r>
                      <a:rPr lang="en-US" altLang="zh-CN" sz="1200"/>
                      <a:t>0%</a:t>
                    </a:r>
                    <a:endParaRPr lang="en-US" altLang="zh-CN" sz="1200"/>
                  </a:p>
                </c:rich>
              </c:tx>
              <c:dLblPos val="outEnd"/>
              <c:showLegendKey val="0"/>
              <c:showVal val="1"/>
              <c:showCatName val="1"/>
              <c:showSerName val="0"/>
              <c:showPercent val="0"/>
              <c:showBubbleSize val="0"/>
              <c:extLst>
                <c:ext xmlns:c15="http://schemas.microsoft.com/office/drawing/2012/chart" uri="{CE6537A1-D6FC-4f65-9D91-7224C49458BB}">
                  <c15:layout>
                    <c:manualLayout>
                      <c:w val="0.220515009247404"/>
                      <c:h val="0.0855070226886865"/>
                    </c:manualLayout>
                  </c15:layout>
                </c:ext>
              </c:extLst>
            </c:dLbl>
            <c:numFmt formatCode="General" sourceLinked="1"/>
            <c:spPr>
              <a:noFill/>
              <a:ln>
                <a:noFill/>
              </a:ln>
              <a:effectLst/>
            </c:spPr>
            <c:txPr>
              <a:bodyPr rot="0" spcFirstLastPara="0" vertOverflow="ellipsis" vert="horz" wrap="square" lIns="38100" tIns="19050" rIns="38100" bIns="19050" anchor="ctr" anchorCtr="1" forceAA="0">
                <a:spAutoFit/>
              </a:bodyPr>
              <a:lstStyle/>
              <a:p>
                <a:pPr>
                  <a:defRPr lang="zh-CN" sz="1200" b="0" i="0" u="none" strike="noStrike" kern="1200" baseline="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dLblPos val="outEnd"/>
            <c:showLegendKey val="0"/>
            <c:showVal val="1"/>
            <c:showCatName val="1"/>
            <c:showSerName val="0"/>
            <c:showPercent val="0"/>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训练集</c:v>
                </c:pt>
                <c:pt idx="1">
                  <c:v>验证集</c:v>
                </c:pt>
                <c:pt idx="2">
                  <c:v>测试集</c:v>
                </c:pt>
              </c:strCache>
            </c:strRef>
          </c:cat>
          <c:val>
            <c:numRef>
              <c:f>Sheet1!$B$2:$B$5</c:f>
              <c:numCache>
                <c:formatCode>General</c:formatCode>
                <c:ptCount val="4"/>
                <c:pt idx="0">
                  <c:v>8</c:v>
                </c:pt>
                <c:pt idx="1">
                  <c:v>1</c:v>
                </c:pt>
                <c:pt idx="2">
                  <c:v>1</c:v>
                </c:pt>
              </c:numCache>
            </c:numRef>
          </c:val>
        </c:ser>
        <c:dLbls>
          <c:showLegendKey val="0"/>
          <c:showVal val="1"/>
          <c:showCatName val="0"/>
          <c:showSerName val="0"/>
          <c:showPercent val="0"/>
          <c:showBubbleSize val="0"/>
        </c:dLbls>
      </c:pie3DChart>
      <c:spPr>
        <a:noFill/>
        <a:ln>
          <a:noFill/>
        </a:ln>
        <a:effectLst/>
      </c:spPr>
    </c:plotArea>
    <c:plotVisOnly val="1"/>
    <c:dispBlanksAs val="gap"/>
    <c:showDLblsOverMax val="0"/>
  </c:chart>
  <c:spPr>
    <a:noFill/>
    <a:ln w="9525" cap="flat" cmpd="sng" algn="ctr">
      <a:noFill/>
      <a:round/>
    </a:ln>
    <a:effectLst>
      <a:outerShdw blurRad="63500" dist="37357" dir="2700000" sx="0" sy="0" rotWithShape="0">
        <a:scrgbClr r="0" g="0" b="0"/>
      </a:outerShdw>
    </a:effectLst>
  </c:spPr>
  <c:txPr>
    <a:bodyPr/>
    <a:lstStyle/>
    <a:p>
      <a:pPr>
        <a:defRPr lang="zh-CN" sz="1200">
          <a:latin typeface="微软雅黑" panose="020B0503020204020204" charset="-122"/>
          <a:ea typeface="微软雅黑" panose="020B0503020204020204" charset="-122"/>
          <a:cs typeface="微软雅黑" panose="020B0503020204020204" charset="-122"/>
          <a:sym typeface="微软雅黑" panose="020B0503020204020204"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acrossLinear" id="2">
  <a:schemeClr val="accent1"/>
  <a:schemeClr val="accent2"/>
  <a:schemeClr val="accent3"/>
  <a:schemeClr val="accent4"/>
  <a:schemeClr val="accent5"/>
  <a:schemeClr val="accent6"/>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3.wmf"/><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印品黑体" panose="02010600030101010101" pitchFamily="2" charset="-122"/>
                <a:ea typeface="印品黑体" panose="02010600030101010101" pitchFamily="2"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印品黑体" panose="02010600030101010101" pitchFamily="2" charset="-122"/>
                <a:ea typeface="印品黑体" panose="02010600030101010101" pitchFamily="2" charset="-122"/>
              </a:defRPr>
            </a:lvl1pPr>
          </a:lstStyle>
          <a:p>
            <a:fld id="{2DBDD0D3-59E0-472E-8BE7-BCE22EAF4FD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印品黑体" panose="02010600030101010101" pitchFamily="2" charset="-122"/>
                <a:ea typeface="印品黑体" panose="02010600030101010101" pitchFamily="2"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印品黑体" panose="02010600030101010101" pitchFamily="2" charset="-122"/>
                <a:ea typeface="印品黑体" panose="02010600030101010101" pitchFamily="2" charset="-122"/>
              </a:defRPr>
            </a:lvl1pPr>
          </a:lstStyle>
          <a:p>
            <a:fld id="{22B0E87B-222C-4A6A-A0C2-79819C00819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印品黑体" panose="02010600030101010101" pitchFamily="2" charset="-122"/>
        <a:ea typeface="印品黑体" panose="02010600030101010101" pitchFamily="2" charset="-122"/>
        <a:cs typeface="+mn-cs"/>
      </a:defRPr>
    </a:lvl1pPr>
    <a:lvl2pPr marL="457200" algn="l" defTabSz="914400" rtl="0" eaLnBrk="1" latinLnBrk="0" hangingPunct="1">
      <a:defRPr sz="1200" kern="1200">
        <a:solidFill>
          <a:schemeClr val="tx1"/>
        </a:solidFill>
        <a:latin typeface="印品黑体" panose="02010600030101010101" pitchFamily="2" charset="-122"/>
        <a:ea typeface="印品黑体" panose="02010600030101010101" pitchFamily="2" charset="-122"/>
        <a:cs typeface="+mn-cs"/>
      </a:defRPr>
    </a:lvl2pPr>
    <a:lvl3pPr marL="914400" algn="l" defTabSz="914400" rtl="0" eaLnBrk="1" latinLnBrk="0" hangingPunct="1">
      <a:defRPr sz="1200" kern="1200">
        <a:solidFill>
          <a:schemeClr val="tx1"/>
        </a:solidFill>
        <a:latin typeface="印品黑体" panose="02010600030101010101" pitchFamily="2" charset="-122"/>
        <a:ea typeface="印品黑体" panose="02010600030101010101" pitchFamily="2" charset="-122"/>
        <a:cs typeface="+mn-cs"/>
      </a:defRPr>
    </a:lvl3pPr>
    <a:lvl4pPr marL="1371600" algn="l" defTabSz="914400" rtl="0" eaLnBrk="1" latinLnBrk="0" hangingPunct="1">
      <a:defRPr sz="1200" kern="1200">
        <a:solidFill>
          <a:schemeClr val="tx1"/>
        </a:solidFill>
        <a:latin typeface="印品黑体" panose="02010600030101010101" pitchFamily="2" charset="-122"/>
        <a:ea typeface="印品黑体" panose="02010600030101010101" pitchFamily="2" charset="-122"/>
        <a:cs typeface="+mn-cs"/>
      </a:defRPr>
    </a:lvl4pPr>
    <a:lvl5pPr marL="1828800" algn="l" defTabSz="914400" rtl="0" eaLnBrk="1" latinLnBrk="0" hangingPunct="1">
      <a:defRPr sz="1200" kern="1200">
        <a:solidFill>
          <a:schemeClr val="tx1"/>
        </a:solidFill>
        <a:latin typeface="印品黑体" panose="02010600030101010101" pitchFamily="2" charset="-122"/>
        <a:ea typeface="印品黑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0E87B-222C-4A6A-A0C2-79819C008196}" type="slidenum">
              <a:rPr kumimoji="0" lang="zh-CN" altLang="en-US" sz="1200" b="0" i="0" u="none" strike="noStrike" kern="1200" cap="none" spc="0" normalizeH="0" baseline="0" noProof="0" smtClean="0">
                <a:ln>
                  <a:noFill/>
                </a:ln>
                <a:solidFill>
                  <a:prstClr val="black"/>
                </a:solidFill>
                <a:effectLst/>
                <a:uLnTx/>
                <a:uFillTx/>
                <a:latin typeface="印品黑体" panose="02010600030101010101" pitchFamily="2" charset="-122"/>
                <a:ea typeface="印品黑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印品黑体" panose="02010600030101010101" pitchFamily="2" charset="-122"/>
              <a:ea typeface="印品黑体"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2B0E87B-222C-4A6A-A0C2-79819C008196}" type="slidenum">
              <a:rPr kumimoji="0" lang="zh-CN" altLang="en-US" sz="1200" b="0" i="0" u="none" strike="noStrike" kern="1200" cap="none" spc="0" normalizeH="0" baseline="0" noProof="0" smtClean="0">
                <a:ln>
                  <a:noFill/>
                </a:ln>
                <a:solidFill>
                  <a:prstClr val="black"/>
                </a:solidFill>
                <a:effectLst/>
                <a:uLnTx/>
                <a:uFillTx/>
                <a:latin typeface="印品黑体" panose="02010600030101010101" pitchFamily="2" charset="-122"/>
                <a:ea typeface="印品黑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印品黑体" panose="02010600030101010101" pitchFamily="2" charset="-122"/>
              <a:ea typeface="印品黑体"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2B0E87B-222C-4A6A-A0C2-79819C00819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1348928" y="1909227"/>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
        <p:nvSpPr>
          <p:cNvPr id="17" name="图片占位符 16"/>
          <p:cNvSpPr>
            <a:spLocks noGrp="1"/>
          </p:cNvSpPr>
          <p:nvPr>
            <p:ph type="pic" sz="quarter" idx="11"/>
          </p:nvPr>
        </p:nvSpPr>
        <p:spPr>
          <a:xfrm>
            <a:off x="3300561" y="3854550"/>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
        <p:nvSpPr>
          <p:cNvPr id="15" name="图片占位符 14"/>
          <p:cNvSpPr>
            <a:spLocks noGrp="1"/>
          </p:cNvSpPr>
          <p:nvPr>
            <p:ph type="pic" sz="quarter" idx="12"/>
          </p:nvPr>
        </p:nvSpPr>
        <p:spPr>
          <a:xfrm>
            <a:off x="5252194" y="1909227"/>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
        <p:nvSpPr>
          <p:cNvPr id="18" name="图片占位符 17"/>
          <p:cNvSpPr>
            <a:spLocks noGrp="1"/>
          </p:cNvSpPr>
          <p:nvPr>
            <p:ph type="pic" sz="quarter" idx="13"/>
          </p:nvPr>
        </p:nvSpPr>
        <p:spPr>
          <a:xfrm>
            <a:off x="7203827" y="3854550"/>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
        <p:nvSpPr>
          <p:cNvPr id="16" name="图片占位符 15"/>
          <p:cNvSpPr>
            <a:spLocks noGrp="1"/>
          </p:cNvSpPr>
          <p:nvPr>
            <p:ph type="pic" sz="quarter" idx="14"/>
          </p:nvPr>
        </p:nvSpPr>
        <p:spPr>
          <a:xfrm>
            <a:off x="9155460" y="1909227"/>
            <a:ext cx="1687613" cy="1687612"/>
          </a:xfrm>
          <a:custGeom>
            <a:avLst/>
            <a:gdLst>
              <a:gd name="connsiteX0" fmla="*/ 281274 w 1687613"/>
              <a:gd name="connsiteY0" fmla="*/ 0 h 1687612"/>
              <a:gd name="connsiteX1" fmla="*/ 1406339 w 1687613"/>
              <a:gd name="connsiteY1" fmla="*/ 0 h 1687612"/>
              <a:gd name="connsiteX2" fmla="*/ 1687613 w 1687613"/>
              <a:gd name="connsiteY2" fmla="*/ 281274 h 1687612"/>
              <a:gd name="connsiteX3" fmla="*/ 1687613 w 1687613"/>
              <a:gd name="connsiteY3" fmla="*/ 1406338 h 1687612"/>
              <a:gd name="connsiteX4" fmla="*/ 1406339 w 1687613"/>
              <a:gd name="connsiteY4" fmla="*/ 1687612 h 1687612"/>
              <a:gd name="connsiteX5" fmla="*/ 281274 w 1687613"/>
              <a:gd name="connsiteY5" fmla="*/ 1687612 h 1687612"/>
              <a:gd name="connsiteX6" fmla="*/ 0 w 1687613"/>
              <a:gd name="connsiteY6" fmla="*/ 1406338 h 1687612"/>
              <a:gd name="connsiteX7" fmla="*/ 0 w 1687613"/>
              <a:gd name="connsiteY7" fmla="*/ 281274 h 1687612"/>
              <a:gd name="connsiteX8" fmla="*/ 281274 w 1687613"/>
              <a:gd name="connsiteY8" fmla="*/ 0 h 1687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87613" h="1687612">
                <a:moveTo>
                  <a:pt x="281274" y="0"/>
                </a:moveTo>
                <a:lnTo>
                  <a:pt x="1406339" y="0"/>
                </a:lnTo>
                <a:cubicBezTo>
                  <a:pt x="1561682" y="0"/>
                  <a:pt x="1687613" y="125931"/>
                  <a:pt x="1687613" y="281274"/>
                </a:cubicBezTo>
                <a:lnTo>
                  <a:pt x="1687613" y="1406338"/>
                </a:lnTo>
                <a:cubicBezTo>
                  <a:pt x="1687613" y="1561681"/>
                  <a:pt x="1561682" y="1687612"/>
                  <a:pt x="1406339" y="1687612"/>
                </a:cubicBezTo>
                <a:lnTo>
                  <a:pt x="281274" y="1687612"/>
                </a:lnTo>
                <a:cubicBezTo>
                  <a:pt x="125931" y="1687612"/>
                  <a:pt x="0" y="1561681"/>
                  <a:pt x="0" y="1406338"/>
                </a:cubicBezTo>
                <a:lnTo>
                  <a:pt x="0" y="281274"/>
                </a:lnTo>
                <a:cubicBezTo>
                  <a:pt x="0" y="125931"/>
                  <a:pt x="125931" y="0"/>
                  <a:pt x="281274"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1733550" y="3370032"/>
            <a:ext cx="1022112" cy="1022110"/>
          </a:xfrm>
          <a:custGeom>
            <a:avLst/>
            <a:gdLst>
              <a:gd name="connsiteX0" fmla="*/ 511056 w 1022112"/>
              <a:gd name="connsiteY0" fmla="*/ 0 h 1022110"/>
              <a:gd name="connsiteX1" fmla="*/ 1022112 w 1022112"/>
              <a:gd name="connsiteY1" fmla="*/ 511055 h 1022110"/>
              <a:gd name="connsiteX2" fmla="*/ 511056 w 1022112"/>
              <a:gd name="connsiteY2" fmla="*/ 1022110 h 1022110"/>
              <a:gd name="connsiteX3" fmla="*/ 0 w 1022112"/>
              <a:gd name="connsiteY3" fmla="*/ 511055 h 1022110"/>
              <a:gd name="connsiteX4" fmla="*/ 511056 w 1022112"/>
              <a:gd name="connsiteY4" fmla="*/ 0 h 102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12" h="1022110">
                <a:moveTo>
                  <a:pt x="511056" y="0"/>
                </a:moveTo>
                <a:cubicBezTo>
                  <a:pt x="793304" y="0"/>
                  <a:pt x="1022112" y="228807"/>
                  <a:pt x="1022112" y="511055"/>
                </a:cubicBezTo>
                <a:cubicBezTo>
                  <a:pt x="1022112" y="793303"/>
                  <a:pt x="793304" y="1022110"/>
                  <a:pt x="511056" y="1022110"/>
                </a:cubicBezTo>
                <a:cubicBezTo>
                  <a:pt x="228808" y="1022110"/>
                  <a:pt x="0" y="793303"/>
                  <a:pt x="0" y="511055"/>
                </a:cubicBezTo>
                <a:cubicBezTo>
                  <a:pt x="0" y="228807"/>
                  <a:pt x="228808" y="0"/>
                  <a:pt x="511056"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
        <p:nvSpPr>
          <p:cNvPr id="15" name="图片占位符 14"/>
          <p:cNvSpPr>
            <a:spLocks noGrp="1"/>
          </p:cNvSpPr>
          <p:nvPr>
            <p:ph type="pic" sz="quarter" idx="11"/>
          </p:nvPr>
        </p:nvSpPr>
        <p:spPr>
          <a:xfrm>
            <a:off x="3149466" y="2607275"/>
            <a:ext cx="1497484" cy="1497480"/>
          </a:xfrm>
          <a:custGeom>
            <a:avLst/>
            <a:gdLst>
              <a:gd name="connsiteX0" fmla="*/ 748742 w 1497484"/>
              <a:gd name="connsiteY0" fmla="*/ 0 h 1497480"/>
              <a:gd name="connsiteX1" fmla="*/ 1497484 w 1497484"/>
              <a:gd name="connsiteY1" fmla="*/ 748740 h 1497480"/>
              <a:gd name="connsiteX2" fmla="*/ 748742 w 1497484"/>
              <a:gd name="connsiteY2" fmla="*/ 1497480 h 1497480"/>
              <a:gd name="connsiteX3" fmla="*/ 0 w 1497484"/>
              <a:gd name="connsiteY3" fmla="*/ 748740 h 1497480"/>
              <a:gd name="connsiteX4" fmla="*/ 748742 w 1497484"/>
              <a:gd name="connsiteY4" fmla="*/ 0 h 149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484" h="1497480">
                <a:moveTo>
                  <a:pt x="748742" y="0"/>
                </a:moveTo>
                <a:cubicBezTo>
                  <a:pt x="1162261" y="0"/>
                  <a:pt x="1497484" y="335222"/>
                  <a:pt x="1497484" y="748740"/>
                </a:cubicBezTo>
                <a:cubicBezTo>
                  <a:pt x="1497484" y="1162258"/>
                  <a:pt x="1162261" y="1497480"/>
                  <a:pt x="748742" y="1497480"/>
                </a:cubicBezTo>
                <a:cubicBezTo>
                  <a:pt x="335223" y="1497480"/>
                  <a:pt x="0" y="1162258"/>
                  <a:pt x="0" y="748740"/>
                </a:cubicBezTo>
                <a:cubicBezTo>
                  <a:pt x="0" y="335222"/>
                  <a:pt x="335223" y="0"/>
                  <a:pt x="748742"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
        <p:nvSpPr>
          <p:cNvPr id="16" name="图片占位符 15"/>
          <p:cNvSpPr>
            <a:spLocks noGrp="1"/>
          </p:cNvSpPr>
          <p:nvPr>
            <p:ph type="pic" sz="quarter" idx="12"/>
          </p:nvPr>
        </p:nvSpPr>
        <p:spPr>
          <a:xfrm>
            <a:off x="5040753" y="1887212"/>
            <a:ext cx="2110494" cy="2110490"/>
          </a:xfrm>
          <a:custGeom>
            <a:avLst/>
            <a:gdLst>
              <a:gd name="connsiteX0" fmla="*/ 1055247 w 2110494"/>
              <a:gd name="connsiteY0" fmla="*/ 0 h 2110490"/>
              <a:gd name="connsiteX1" fmla="*/ 2110494 w 2110494"/>
              <a:gd name="connsiteY1" fmla="*/ 1055245 h 2110490"/>
              <a:gd name="connsiteX2" fmla="*/ 1055247 w 2110494"/>
              <a:gd name="connsiteY2" fmla="*/ 2110490 h 2110490"/>
              <a:gd name="connsiteX3" fmla="*/ 0 w 2110494"/>
              <a:gd name="connsiteY3" fmla="*/ 1055245 h 2110490"/>
              <a:gd name="connsiteX4" fmla="*/ 1055247 w 2110494"/>
              <a:gd name="connsiteY4" fmla="*/ 0 h 21104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0494" h="2110490">
                <a:moveTo>
                  <a:pt x="1055247" y="0"/>
                </a:moveTo>
                <a:cubicBezTo>
                  <a:pt x="1638044" y="0"/>
                  <a:pt x="2110494" y="472449"/>
                  <a:pt x="2110494" y="1055245"/>
                </a:cubicBezTo>
                <a:cubicBezTo>
                  <a:pt x="2110494" y="1638041"/>
                  <a:pt x="1638044" y="2110490"/>
                  <a:pt x="1055247" y="2110490"/>
                </a:cubicBezTo>
                <a:cubicBezTo>
                  <a:pt x="472450" y="2110490"/>
                  <a:pt x="0" y="1638041"/>
                  <a:pt x="0" y="1055245"/>
                </a:cubicBezTo>
                <a:cubicBezTo>
                  <a:pt x="0" y="472449"/>
                  <a:pt x="472450" y="0"/>
                  <a:pt x="1055247"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
        <p:nvSpPr>
          <p:cNvPr id="17" name="图片占位符 16"/>
          <p:cNvSpPr>
            <a:spLocks noGrp="1"/>
          </p:cNvSpPr>
          <p:nvPr>
            <p:ph type="pic" sz="quarter" idx="13"/>
          </p:nvPr>
        </p:nvSpPr>
        <p:spPr>
          <a:xfrm>
            <a:off x="7545051" y="2607275"/>
            <a:ext cx="1497484" cy="1497480"/>
          </a:xfrm>
          <a:custGeom>
            <a:avLst/>
            <a:gdLst>
              <a:gd name="connsiteX0" fmla="*/ 748742 w 1497484"/>
              <a:gd name="connsiteY0" fmla="*/ 0 h 1497480"/>
              <a:gd name="connsiteX1" fmla="*/ 1497484 w 1497484"/>
              <a:gd name="connsiteY1" fmla="*/ 748740 h 1497480"/>
              <a:gd name="connsiteX2" fmla="*/ 748742 w 1497484"/>
              <a:gd name="connsiteY2" fmla="*/ 1497480 h 1497480"/>
              <a:gd name="connsiteX3" fmla="*/ 0 w 1497484"/>
              <a:gd name="connsiteY3" fmla="*/ 748740 h 1497480"/>
              <a:gd name="connsiteX4" fmla="*/ 748742 w 1497484"/>
              <a:gd name="connsiteY4" fmla="*/ 0 h 1497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7484" h="1497480">
                <a:moveTo>
                  <a:pt x="748742" y="0"/>
                </a:moveTo>
                <a:cubicBezTo>
                  <a:pt x="1162261" y="0"/>
                  <a:pt x="1497484" y="335222"/>
                  <a:pt x="1497484" y="748740"/>
                </a:cubicBezTo>
                <a:cubicBezTo>
                  <a:pt x="1497484" y="1162258"/>
                  <a:pt x="1162261" y="1497480"/>
                  <a:pt x="748742" y="1497480"/>
                </a:cubicBezTo>
                <a:cubicBezTo>
                  <a:pt x="335223" y="1497480"/>
                  <a:pt x="0" y="1162258"/>
                  <a:pt x="0" y="748740"/>
                </a:cubicBezTo>
                <a:cubicBezTo>
                  <a:pt x="0" y="335222"/>
                  <a:pt x="335223" y="0"/>
                  <a:pt x="748742"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
        <p:nvSpPr>
          <p:cNvPr id="18" name="图片占位符 17"/>
          <p:cNvSpPr>
            <a:spLocks noGrp="1"/>
          </p:cNvSpPr>
          <p:nvPr>
            <p:ph type="pic" sz="quarter" idx="14"/>
          </p:nvPr>
        </p:nvSpPr>
        <p:spPr>
          <a:xfrm>
            <a:off x="9436338" y="3370032"/>
            <a:ext cx="1022112" cy="1022110"/>
          </a:xfrm>
          <a:custGeom>
            <a:avLst/>
            <a:gdLst>
              <a:gd name="connsiteX0" fmla="*/ 511056 w 1022112"/>
              <a:gd name="connsiteY0" fmla="*/ 0 h 1022110"/>
              <a:gd name="connsiteX1" fmla="*/ 1022112 w 1022112"/>
              <a:gd name="connsiteY1" fmla="*/ 511055 h 1022110"/>
              <a:gd name="connsiteX2" fmla="*/ 511056 w 1022112"/>
              <a:gd name="connsiteY2" fmla="*/ 1022110 h 1022110"/>
              <a:gd name="connsiteX3" fmla="*/ 0 w 1022112"/>
              <a:gd name="connsiteY3" fmla="*/ 511055 h 1022110"/>
              <a:gd name="connsiteX4" fmla="*/ 511056 w 1022112"/>
              <a:gd name="connsiteY4" fmla="*/ 0 h 10221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2112" h="1022110">
                <a:moveTo>
                  <a:pt x="511056" y="0"/>
                </a:moveTo>
                <a:cubicBezTo>
                  <a:pt x="793304" y="0"/>
                  <a:pt x="1022112" y="228807"/>
                  <a:pt x="1022112" y="511055"/>
                </a:cubicBezTo>
                <a:cubicBezTo>
                  <a:pt x="1022112" y="793303"/>
                  <a:pt x="793304" y="1022110"/>
                  <a:pt x="511056" y="1022110"/>
                </a:cubicBezTo>
                <a:cubicBezTo>
                  <a:pt x="228808" y="1022110"/>
                  <a:pt x="0" y="793303"/>
                  <a:pt x="0" y="511055"/>
                </a:cubicBezTo>
                <a:cubicBezTo>
                  <a:pt x="0" y="228807"/>
                  <a:pt x="228808" y="0"/>
                  <a:pt x="511056"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876743" y="2265363"/>
            <a:ext cx="3048000" cy="3048000"/>
          </a:xfrm>
          <a:custGeom>
            <a:avLst/>
            <a:gdLst>
              <a:gd name="connsiteX0" fmla="*/ 1524000 w 3048000"/>
              <a:gd name="connsiteY0" fmla="*/ 0 h 3048000"/>
              <a:gd name="connsiteX1" fmla="*/ 3048000 w 3048000"/>
              <a:gd name="connsiteY1" fmla="*/ 1524000 h 3048000"/>
              <a:gd name="connsiteX2" fmla="*/ 1524000 w 3048000"/>
              <a:gd name="connsiteY2" fmla="*/ 3048000 h 3048000"/>
              <a:gd name="connsiteX3" fmla="*/ 0 w 3048000"/>
              <a:gd name="connsiteY3" fmla="*/ 1524000 h 3048000"/>
              <a:gd name="connsiteX4" fmla="*/ 1524000 w 3048000"/>
              <a:gd name="connsiteY4" fmla="*/ 0 h 304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0" h="3048000">
                <a:moveTo>
                  <a:pt x="1524000" y="0"/>
                </a:moveTo>
                <a:cubicBezTo>
                  <a:pt x="2365682" y="0"/>
                  <a:pt x="3048000" y="682318"/>
                  <a:pt x="3048000" y="1524000"/>
                </a:cubicBezTo>
                <a:cubicBezTo>
                  <a:pt x="3048000" y="2365682"/>
                  <a:pt x="2365682" y="3048000"/>
                  <a:pt x="1524000" y="3048000"/>
                </a:cubicBezTo>
                <a:cubicBezTo>
                  <a:pt x="682318" y="3048000"/>
                  <a:pt x="0" y="2365682"/>
                  <a:pt x="0" y="1524000"/>
                </a:cubicBezTo>
                <a:cubicBezTo>
                  <a:pt x="0" y="682318"/>
                  <a:pt x="682318" y="0"/>
                  <a:pt x="1524000" y="0"/>
                </a:cubicBezTo>
                <a:close/>
              </a:path>
            </a:pathLst>
          </a:custGeom>
          <a:solidFill>
            <a:schemeClr val="tx2">
              <a:lumMod val="50000"/>
            </a:schemeClr>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lvl1pPr>
              <a:defRPr lang="zh-CN" altLang="en-US" sz="1800">
                <a:solidFill>
                  <a:srgbClr val="FFFFFF"/>
                </a:solidFill>
                <a:latin typeface="印品黑体" panose="02010600030101010101" pitchFamily="2" charset="-122"/>
                <a:ea typeface="微软雅黑" panose="020B0503020204020204" charset="-122"/>
              </a:defRPr>
            </a:lvl1pPr>
          </a:lstStyle>
          <a:p>
            <a:pPr marL="0" lvl="0"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pageCurlDoubl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1" cy="1143000"/>
          </a:xfrm>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1"/>
            <a:ext cx="10972801"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609600" y="6356351"/>
            <a:ext cx="2844800" cy="365125"/>
          </a:xfrm>
        </p:spPr>
        <p:txBody>
          <a:bodyPr/>
          <a:lstStyle/>
          <a:p>
            <a:fld id="{E0E4E26D-9B76-4BEB-9376-96B04CF347FB}" type="datetimeFigureOut">
              <a:rPr lang="zh-CN" altLang="en-US" smtClean="0"/>
            </a:fld>
            <a:endParaRPr lang="zh-CN" altLang="en-US"/>
          </a:p>
        </p:txBody>
      </p:sp>
      <p:sp>
        <p:nvSpPr>
          <p:cNvPr id="5" name="页脚占位符 4"/>
          <p:cNvSpPr>
            <a:spLocks noGrp="1"/>
          </p:cNvSpPr>
          <p:nvPr>
            <p:ph type="ftr" sz="quarter" idx="11"/>
          </p:nvPr>
        </p:nvSpPr>
        <p:spPr>
          <a:xfrm>
            <a:off x="4165600" y="6356351"/>
            <a:ext cx="3860800" cy="365125"/>
          </a:xfr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p:spPr>
        <p:txBody>
          <a:bodyPr/>
          <a:lstStyle/>
          <a:p>
            <a:fld id="{30FC698D-0B6F-4D48-B256-F6CA4A1BA32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形状 6"/>
          <p:cNvSpPr/>
          <p:nvPr userDrawn="1"/>
        </p:nvSpPr>
        <p:spPr>
          <a:xfrm>
            <a:off x="207116" y="6618514"/>
            <a:ext cx="11777768" cy="239486"/>
          </a:xfrm>
          <a:custGeom>
            <a:avLst/>
            <a:gdLst>
              <a:gd name="connsiteX0" fmla="*/ 5888885 w 11777768"/>
              <a:gd name="connsiteY0" fmla="*/ 0 h 342283"/>
              <a:gd name="connsiteX1" fmla="*/ 11480866 w 11777768"/>
              <a:gd name="connsiteY1" fmla="*/ 293964 h 342283"/>
              <a:gd name="connsiteX2" fmla="*/ 11777768 w 11777768"/>
              <a:gd name="connsiteY2" fmla="*/ 342283 h 342283"/>
              <a:gd name="connsiteX3" fmla="*/ 0 w 11777768"/>
              <a:gd name="connsiteY3" fmla="*/ 342283 h 342283"/>
              <a:gd name="connsiteX4" fmla="*/ 296902 w 11777768"/>
              <a:gd name="connsiteY4" fmla="*/ 293964 h 342283"/>
              <a:gd name="connsiteX5" fmla="*/ 5888885 w 11777768"/>
              <a:gd name="connsiteY5" fmla="*/ 0 h 342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77768" h="342283">
                <a:moveTo>
                  <a:pt x="5888885" y="0"/>
                </a:moveTo>
                <a:cubicBezTo>
                  <a:pt x="8216661" y="0"/>
                  <a:pt x="10268974" y="116607"/>
                  <a:pt x="11480866" y="293964"/>
                </a:cubicBezTo>
                <a:lnTo>
                  <a:pt x="11777768" y="342283"/>
                </a:lnTo>
                <a:lnTo>
                  <a:pt x="0" y="342283"/>
                </a:lnTo>
                <a:lnTo>
                  <a:pt x="296902" y="293964"/>
                </a:lnTo>
                <a:cubicBezTo>
                  <a:pt x="1508794" y="116607"/>
                  <a:pt x="3561108" y="0"/>
                  <a:pt x="5888885" y="0"/>
                </a:cubicBezTo>
                <a:close/>
              </a:path>
            </a:pathLst>
          </a:custGeom>
          <a:solidFill>
            <a:srgbClr val="5140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wmf"/><Relationship Id="rId3" Type="http://schemas.openxmlformats.org/officeDocument/2006/relationships/oleObject" Target="../embeddings/oleObject1.bin"/><Relationship Id="rId2" Type="http://schemas.openxmlformats.org/officeDocument/2006/relationships/image" Target="../media/image13.GIF"/><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3" Type="http://schemas.openxmlformats.org/officeDocument/2006/relationships/notesSlide" Target="../notesSlides/notesSlide14.xml"/><Relationship Id="rId22" Type="http://schemas.openxmlformats.org/officeDocument/2006/relationships/slideLayout" Target="../slideLayouts/slideLayout1.xml"/><Relationship Id="rId21" Type="http://schemas.openxmlformats.org/officeDocument/2006/relationships/tags" Target="../tags/tag23.xml"/><Relationship Id="rId20" Type="http://schemas.openxmlformats.org/officeDocument/2006/relationships/tags" Target="../tags/tag22.xml"/><Relationship Id="rId2" Type="http://schemas.openxmlformats.org/officeDocument/2006/relationships/tags" Target="../tags/tag4.xml"/><Relationship Id="rId19" Type="http://schemas.openxmlformats.org/officeDocument/2006/relationships/tags" Target="../tags/tag21.xml"/><Relationship Id="rId18" Type="http://schemas.openxmlformats.org/officeDocument/2006/relationships/tags" Target="../tags/tag20.xml"/><Relationship Id="rId17" Type="http://schemas.openxmlformats.org/officeDocument/2006/relationships/tags" Target="../tags/tag19.xml"/><Relationship Id="rId16" Type="http://schemas.openxmlformats.org/officeDocument/2006/relationships/tags" Target="../tags/tag18.xml"/><Relationship Id="rId15" Type="http://schemas.openxmlformats.org/officeDocument/2006/relationships/tags" Target="../tags/tag17.xml"/><Relationship Id="rId14" Type="http://schemas.openxmlformats.org/officeDocument/2006/relationships/tags" Target="../tags/tag16.xml"/><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24.xml"/></Relationships>
</file>

<file path=ppt/slides/_rels/slide17.xml.rels><?xml version="1.0" encoding="UTF-8" standalone="yes"?>
<Relationships xmlns="http://schemas.openxmlformats.org/package/2006/relationships"><Relationship Id="rId9" Type="http://schemas.openxmlformats.org/officeDocument/2006/relationships/image" Target="../media/image22.wmf"/><Relationship Id="rId8" Type="http://schemas.openxmlformats.org/officeDocument/2006/relationships/oleObject" Target="../embeddings/oleObject4.bin"/><Relationship Id="rId7" Type="http://schemas.openxmlformats.org/officeDocument/2006/relationships/image" Target="../media/image21.wmf"/><Relationship Id="rId6" Type="http://schemas.openxmlformats.org/officeDocument/2006/relationships/oleObject" Target="../embeddings/oleObject3.bin"/><Relationship Id="rId5" Type="http://schemas.openxmlformats.org/officeDocument/2006/relationships/image" Target="../media/image20.wmf"/><Relationship Id="rId4" Type="http://schemas.openxmlformats.org/officeDocument/2006/relationships/oleObject" Target="../embeddings/oleObject2.bin"/><Relationship Id="rId3" Type="http://schemas.openxmlformats.org/officeDocument/2006/relationships/image" Target="../media/image19.png"/><Relationship Id="rId2" Type="http://schemas.openxmlformats.org/officeDocument/2006/relationships/image" Target="../media/image18.png"/><Relationship Id="rId13" Type="http://schemas.openxmlformats.org/officeDocument/2006/relationships/vmlDrawing" Target="../drawings/vmlDrawing2.vml"/><Relationship Id="rId12" Type="http://schemas.openxmlformats.org/officeDocument/2006/relationships/slideLayout" Target="../slideLayouts/slideLayout1.xml"/><Relationship Id="rId11" Type="http://schemas.openxmlformats.org/officeDocument/2006/relationships/image" Target="../media/image23.wmf"/><Relationship Id="rId10" Type="http://schemas.openxmlformats.org/officeDocument/2006/relationships/oleObject" Target="../embeddings/oleObject5.bin"/><Relationship Id="rId1" Type="http://schemas.openxmlformats.org/officeDocument/2006/relationships/tags" Target="../tags/tag25.xml"/></Relationships>
</file>

<file path=ppt/slides/_rels/slide18.xml.rels><?xml version="1.0" encoding="UTF-8" standalone="yes"?>
<Relationships xmlns="http://schemas.openxmlformats.org/package/2006/relationships"><Relationship Id="rId5" Type="http://schemas.openxmlformats.org/officeDocument/2006/relationships/vmlDrawing" Target="../drawings/vmlDrawing3.vml"/><Relationship Id="rId4" Type="http://schemas.openxmlformats.org/officeDocument/2006/relationships/slideLayout" Target="../slideLayouts/slideLayout1.xml"/><Relationship Id="rId3" Type="http://schemas.openxmlformats.org/officeDocument/2006/relationships/image" Target="../media/image25.wmf"/><Relationship Id="rId2" Type="http://schemas.openxmlformats.org/officeDocument/2006/relationships/oleObject" Target="../embeddings/oleObject6.bin"/><Relationship Id="rId1" Type="http://schemas.openxmlformats.org/officeDocument/2006/relationships/image" Target="../media/image2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1.xml"/><Relationship Id="rId3" Type="http://schemas.openxmlformats.org/officeDocument/2006/relationships/image" Target="../media/image31.wmf"/><Relationship Id="rId2" Type="http://schemas.openxmlformats.org/officeDocument/2006/relationships/oleObject" Target="../embeddings/oleObject7.bin"/><Relationship Id="rId1" Type="http://schemas.openxmlformats.org/officeDocument/2006/relationships/chart" Target="../charts/chart1.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36.png"/><Relationship Id="rId4" Type="http://www.wps.cn/officeDocument/2018/webExtension" Target="../webExtensions/webExtension1.xml" TargetMode="External"/><Relationship Id="rId3" Type="http://www.wps.cn/officeDocument/2018/webExtension" Target="../webExtensions/webExtension1.xml"/><Relationship Id="rId2" Type="http://schemas.openxmlformats.org/officeDocument/2006/relationships/image" Target="../media/image35.png"/><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9" name="矩形 28"/>
          <p:cNvSpPr/>
          <p:nvPr/>
        </p:nvSpPr>
        <p:spPr>
          <a:xfrm>
            <a:off x="635" y="0"/>
            <a:ext cx="12192000" cy="6858000"/>
          </a:xfrm>
          <a:prstGeom prst="rect">
            <a:avLst/>
          </a:prstGeom>
          <a:gradFill flip="none" rotWithShape="1">
            <a:gsLst>
              <a:gs pos="0">
                <a:sysClr val="window" lastClr="FFFFFF"/>
              </a:gs>
              <a:gs pos="42000">
                <a:sysClr val="window" lastClr="FFFFFF">
                  <a:alpha val="70000"/>
                </a:sysClr>
              </a:gs>
              <a:gs pos="98000">
                <a:sysClr val="window" lastClr="FFFFFF">
                  <a:alpha val="91000"/>
                </a:sys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Hans Kendrick V4"/>
              <a:ea typeface="华文细黑" panose="02010600040101010101" charset="-122"/>
              <a:cs typeface="+mn-cs"/>
            </a:endParaRPr>
          </a:p>
        </p:txBody>
      </p:sp>
      <p:sp>
        <p:nvSpPr>
          <p:cNvPr id="93" name="TextBox 21"/>
          <p:cNvSpPr txBox="1"/>
          <p:nvPr/>
        </p:nvSpPr>
        <p:spPr>
          <a:xfrm>
            <a:off x="695960" y="2640330"/>
            <a:ext cx="10801350" cy="1322070"/>
          </a:xfrm>
          <a:prstGeom prst="rect">
            <a:avLst/>
          </a:prstGeom>
          <a:noFill/>
        </p:spPr>
        <p:txBody>
          <a:bodyPr wrap="square" rtlCol="0">
            <a:spAutoFit/>
          </a:bodyPr>
          <a:lstStyle/>
          <a:p>
            <a:pPr algn="ctr"/>
            <a:r>
              <a:rPr lang="zh-CN" altLang="en-US" sz="4000">
                <a:solidFill>
                  <a:schemeClr val="tx1"/>
                </a:solidFill>
                <a:latin typeface="Aharoni" panose="02010600030101010101" pitchFamily="2" charset="-79"/>
                <a:cs typeface="Aharoni" panose="02010600030101010101" pitchFamily="2" charset="-79"/>
                <a:sym typeface="+mn-ea"/>
              </a:rPr>
              <a:t>基于信任机制和</a:t>
            </a:r>
            <a:r>
              <a:rPr lang="en-US" altLang="zh-CN" sz="4000" err="1">
                <a:solidFill>
                  <a:schemeClr val="tx1"/>
                </a:solidFill>
                <a:latin typeface="Times New Roman" panose="02020603050405020304" pitchFamily="18" charset="0"/>
                <a:cs typeface="Times New Roman" panose="02020603050405020304" pitchFamily="18" charset="0"/>
                <a:sym typeface="+mn-ea"/>
              </a:rPr>
              <a:t>TabNet</a:t>
            </a:r>
            <a:r>
              <a:rPr lang="zh-CN" altLang="en-US" sz="4000">
                <a:solidFill>
                  <a:schemeClr val="tx1"/>
                </a:solidFill>
                <a:latin typeface="Aharoni" panose="02010600030101010101" pitchFamily="2" charset="-79"/>
                <a:cs typeface="Aharoni" panose="02010600030101010101" pitchFamily="2" charset="-79"/>
                <a:sym typeface="+mn-ea"/>
              </a:rPr>
              <a:t>的京津冀地区共享民宿</a:t>
            </a:r>
            <a:endParaRPr lang="en-US" altLang="zh-CN" sz="4000">
              <a:solidFill>
                <a:schemeClr val="tx1"/>
              </a:solidFill>
              <a:latin typeface="Aharoni" panose="02010600030101010101" pitchFamily="2" charset="-79"/>
              <a:cs typeface="Aharoni" panose="02010600030101010101" pitchFamily="2" charset="-79"/>
            </a:endParaRPr>
          </a:p>
          <a:p>
            <a:pPr algn="ctr"/>
            <a:r>
              <a:rPr lang="zh-CN" altLang="en-US" sz="4000">
                <a:solidFill>
                  <a:schemeClr val="tx1"/>
                </a:solidFill>
                <a:latin typeface="Aharoni" panose="02010600030101010101" pitchFamily="2" charset="-79"/>
                <a:cs typeface="Aharoni" panose="02010600030101010101" pitchFamily="2" charset="-79"/>
                <a:sym typeface="+mn-ea"/>
              </a:rPr>
              <a:t>预定量影响因素实证研究</a:t>
            </a:r>
            <a:endParaRPr lang="zh-CN" altLang="en-US" sz="4000" b="1" dirty="0">
              <a:solidFill>
                <a:schemeClr val="tx1"/>
              </a:solidFill>
              <a:effectLst>
                <a:outerShdw blurRad="254000" dist="101600" dir="5400000" algn="ctr" rotWithShape="0">
                  <a:srgbClr val="000000">
                    <a:alpha val="15000"/>
                  </a:srgbClr>
                </a:outerShdw>
              </a:effectLst>
              <a:latin typeface="Aharoni" panose="02010600030101010101" pitchFamily="2" charset="-79"/>
              <a:ea typeface="思源黑体 CN Bold" panose="020B0800000000000000" pitchFamily="34" charset="-122"/>
              <a:cs typeface="Aharoni" panose="02010600030101010101" pitchFamily="2" charset="-79"/>
              <a:sym typeface="+mn-ea"/>
            </a:endParaRPr>
          </a:p>
        </p:txBody>
      </p:sp>
      <p:sp>
        <p:nvSpPr>
          <p:cNvPr id="101" name="Oval 10"/>
          <p:cNvSpPr/>
          <p:nvPr/>
        </p:nvSpPr>
        <p:spPr bwMode="auto">
          <a:xfrm>
            <a:off x="4515121" y="4875046"/>
            <a:ext cx="386872" cy="386872"/>
          </a:xfrm>
          <a:prstGeom prst="ellipse">
            <a:avLst/>
          </a:prstGeom>
          <a:solidFill>
            <a:schemeClr val="bg1"/>
          </a:solidFill>
          <a:ln>
            <a:noFill/>
          </a:ln>
          <a:effectLst>
            <a:outerShdw blurRad="381000" dist="127000" dir="2700000" algn="tl" rotWithShape="0">
              <a:prstClr val="black">
                <a:alpha val="40000"/>
              </a:prstClr>
            </a:outerShdw>
          </a:effectLst>
        </p:spPr>
        <p:txBody>
          <a:bodyPr wrap="none" anchor="ctr"/>
          <a:lstStyle/>
          <a:p>
            <a:pPr algn="ctr" fontAlgn="base">
              <a:spcBef>
                <a:spcPct val="0"/>
              </a:spcBef>
              <a:spcAft>
                <a:spcPct val="0"/>
              </a:spcAft>
            </a:pPr>
            <a:endParaRPr lang="zh-CN" altLang="en-US" sz="900">
              <a:solidFill>
                <a:schemeClr val="bg1">
                  <a:lumMod val="6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03" name="Freeform 12"/>
          <p:cNvSpPr/>
          <p:nvPr/>
        </p:nvSpPr>
        <p:spPr bwMode="auto">
          <a:xfrm>
            <a:off x="4661087" y="4971561"/>
            <a:ext cx="94942" cy="94784"/>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gradFill>
            <a:gsLst>
              <a:gs pos="0">
                <a:srgbClr val="035CAC"/>
              </a:gs>
              <a:gs pos="100000">
                <a:srgbClr val="024581"/>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a:solidFill>
                <a:schemeClr val="bg1">
                  <a:lumMod val="6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04" name="Freeform 13"/>
          <p:cNvSpPr/>
          <p:nvPr/>
        </p:nvSpPr>
        <p:spPr bwMode="auto">
          <a:xfrm>
            <a:off x="4620397" y="5065866"/>
            <a:ext cx="176967" cy="96073"/>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gradFill>
            <a:gsLst>
              <a:gs pos="0">
                <a:srgbClr val="035CAC"/>
              </a:gs>
              <a:gs pos="100000">
                <a:srgbClr val="024581"/>
              </a:gs>
            </a:gsLst>
            <a:lin ang="270000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a:solidFill>
                <a:schemeClr val="bg1">
                  <a:lumMod val="65000"/>
                </a:schemeClr>
              </a:solidFill>
              <a:latin typeface="Arial" panose="020B0604020202020204" pitchFamily="34" charset="0"/>
              <a:ea typeface="思源黑体 CN Medium" panose="020B0600000000000000" pitchFamily="34" charset="-122"/>
              <a:sym typeface="Arial" panose="020B0604020202020204" pitchFamily="34" charset="0"/>
            </a:endParaRPr>
          </a:p>
        </p:txBody>
      </p:sp>
      <p:sp>
        <p:nvSpPr>
          <p:cNvPr id="105" name="矩形 104"/>
          <p:cNvSpPr/>
          <p:nvPr/>
        </p:nvSpPr>
        <p:spPr>
          <a:xfrm>
            <a:off x="4996815" y="4838065"/>
            <a:ext cx="271653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2400">
                <a:solidFill>
                  <a:schemeClr val="tx1"/>
                </a:solidFill>
                <a:latin typeface="Aharoni" panose="02010600030101010101" pitchFamily="2" charset="-79"/>
                <a:cs typeface="Aharoni" panose="02010600030101010101" pitchFamily="2" charset="-79"/>
                <a:sym typeface="+mn-ea"/>
              </a:rPr>
              <a:t>论文编号</a:t>
            </a:r>
            <a:r>
              <a:rPr lang="en-US" altLang="zh-CN" sz="2400">
                <a:solidFill>
                  <a:schemeClr val="tx1"/>
                </a:solidFill>
                <a:latin typeface="+mj-ea"/>
                <a:ea typeface="+mj-ea"/>
                <a:cs typeface="Aharoni" panose="02010600030101010101" pitchFamily="2" charset="-79"/>
                <a:sym typeface="+mn-ea"/>
              </a:rPr>
              <a:t>:</a:t>
            </a:r>
            <a:r>
              <a:rPr lang="en-US" altLang="zh-CN" sz="2400">
                <a:solidFill>
                  <a:schemeClr val="tx1"/>
                </a:solidFill>
                <a:latin typeface="Times New Roman" panose="02020603050405020304" pitchFamily="18" charset="0"/>
                <a:cs typeface="Times New Roman" panose="02020603050405020304" pitchFamily="18" charset="0"/>
                <a:sym typeface="+mn-ea"/>
              </a:rPr>
              <a:t>02B0001</a:t>
            </a:r>
            <a:endParaRPr lang="en-US" altLang="zh-CN" sz="2400" dirty="0">
              <a:solidFill>
                <a:schemeClr val="tx1"/>
              </a:solidFill>
              <a:latin typeface="Times New Roman" panose="02020603050405020304" pitchFamily="18" charset="0"/>
              <a:ea typeface="思源黑体 CN Medium" panose="020B0600000000000000" pitchFamily="34" charset="-122"/>
              <a:cs typeface="Times New Roman" panose="02020603050405020304" pitchFamily="18" charset="0"/>
              <a:sym typeface="+mn-ea"/>
            </a:endParaRPr>
          </a:p>
        </p:txBody>
      </p:sp>
      <p:sp>
        <p:nvSpPr>
          <p:cNvPr id="8" name="文本框 7"/>
          <p:cNvSpPr txBox="1"/>
          <p:nvPr/>
        </p:nvSpPr>
        <p:spPr>
          <a:xfrm>
            <a:off x="1606055" y="841482"/>
            <a:ext cx="8980448" cy="583565"/>
          </a:xfrm>
          <a:prstGeom prst="rect">
            <a:avLst/>
          </a:prstGeom>
          <a:noFill/>
        </p:spPr>
        <p:txBody>
          <a:bodyPr wrap="square" rtlCol="0">
            <a:spAutoFit/>
            <a:scene3d>
              <a:camera prst="orthographicFront"/>
              <a:lightRig rig="threePt" dir="t"/>
            </a:scene3d>
            <a:sp3d contourW="12700"/>
          </a:bodyPr>
          <a:lstStyle/>
          <a:p>
            <a:r>
              <a:rPr lang="en-US" altLang="zh-CN" sz="3200">
                <a:solidFill>
                  <a:schemeClr val="tx1"/>
                </a:solidFill>
                <a:latin typeface="Times New Roman" panose="02020603050405020304" pitchFamily="18" charset="0"/>
                <a:ea typeface="华光魏体_CNKI" panose="02000500000000000000" charset="-122"/>
                <a:cs typeface="Times New Roman" panose="02020603050405020304" pitchFamily="18" charset="0"/>
              </a:rPr>
              <a:t>2022</a:t>
            </a:r>
            <a:r>
              <a:rPr lang="zh-CN" altLang="en-US" sz="3200">
                <a:solidFill>
                  <a:schemeClr val="tx1"/>
                </a:solidFill>
                <a:latin typeface="华光魏体_CNKI" panose="02000500000000000000" charset="-122"/>
                <a:ea typeface="华光魏体_CNKI" panose="02000500000000000000" charset="-122"/>
                <a:cs typeface="华光魏体_CNKI" panose="02000500000000000000" charset="-122"/>
              </a:rPr>
              <a:t>年（第八届）全国大学生统计建模大赛答辩</a:t>
            </a:r>
            <a:endParaRPr lang="zh-CN" altLang="en-US" sz="3200">
              <a:solidFill>
                <a:schemeClr val="tx1"/>
              </a:solidFill>
              <a:latin typeface="华光魏体_CNKI" panose="02000500000000000000" charset="-122"/>
              <a:ea typeface="华光魏体_CNKI" panose="02000500000000000000" charset="-122"/>
              <a:cs typeface="华光魏体_CNKI" panose="02000500000000000000"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95325" y="0"/>
            <a:ext cx="4590434" cy="1237625"/>
            <a:chOff x="695325" y="0"/>
            <a:chExt cx="4590434" cy="1237625"/>
          </a:xfrm>
        </p:grpSpPr>
        <p:sp>
          <p:nvSpPr>
            <p:cNvPr id="20" name="矩形 19"/>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21" name="文本框 20"/>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02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数据来源</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数据预处理</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2"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2" name="圆角矩形 1"/>
          <p:cNvSpPr/>
          <p:nvPr/>
        </p:nvSpPr>
        <p:spPr>
          <a:xfrm>
            <a:off x="1036955" y="2207260"/>
            <a:ext cx="1839595" cy="1138555"/>
          </a:xfrm>
          <a:prstGeom prst="roundRect">
            <a:avLst/>
          </a:prstGeom>
          <a:solidFill>
            <a:srgbClr val="BCD7DB"/>
          </a:solidFill>
          <a:ln>
            <a:solidFill>
              <a:srgbClr val="BCD7D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 name="圆角矩形 2"/>
          <p:cNvSpPr/>
          <p:nvPr/>
        </p:nvSpPr>
        <p:spPr>
          <a:xfrm>
            <a:off x="4038600" y="2207260"/>
            <a:ext cx="1839595" cy="1138555"/>
          </a:xfrm>
          <a:prstGeom prst="roundRect">
            <a:avLst/>
          </a:prstGeom>
          <a:solidFill>
            <a:srgbClr val="BCD7DB"/>
          </a:solidFill>
          <a:ln>
            <a:solidFill>
              <a:srgbClr val="BCD7D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圆角矩形 3"/>
          <p:cNvSpPr/>
          <p:nvPr/>
        </p:nvSpPr>
        <p:spPr>
          <a:xfrm>
            <a:off x="1036955" y="4356100"/>
            <a:ext cx="1839595" cy="1138555"/>
          </a:xfrm>
          <a:prstGeom prst="roundRect">
            <a:avLst/>
          </a:prstGeom>
          <a:solidFill>
            <a:srgbClr val="BCD7DB"/>
          </a:solidFill>
          <a:ln>
            <a:solidFill>
              <a:srgbClr val="BCD7D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 name="圆角矩形 4"/>
          <p:cNvSpPr/>
          <p:nvPr/>
        </p:nvSpPr>
        <p:spPr>
          <a:xfrm>
            <a:off x="4021455" y="4315460"/>
            <a:ext cx="1839595" cy="1138555"/>
          </a:xfrm>
          <a:prstGeom prst="roundRect">
            <a:avLst/>
          </a:prstGeom>
          <a:solidFill>
            <a:srgbClr val="BCD7DB"/>
          </a:solidFill>
          <a:ln>
            <a:solidFill>
              <a:srgbClr val="BCD7DB"/>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文本框 7"/>
          <p:cNvSpPr txBox="1"/>
          <p:nvPr/>
        </p:nvSpPr>
        <p:spPr>
          <a:xfrm>
            <a:off x="1070610" y="2520315"/>
            <a:ext cx="1805940" cy="553085"/>
          </a:xfrm>
          <a:prstGeom prst="rect">
            <a:avLst/>
          </a:prstGeom>
          <a:noFill/>
        </p:spPr>
        <p:txBody>
          <a:bodyPr wrap="square" rtlCol="0">
            <a:spAutoFit/>
          </a:bodyPr>
          <a:lstStyle/>
          <a:p>
            <a:pPr algn="ctr"/>
            <a:r>
              <a:rPr lang="zh-CN" altLang="en-US" b="1"/>
              <a:t>文本数据量化</a:t>
            </a:r>
            <a:r>
              <a:rPr lang="en-US" altLang="zh-CN"/>
              <a:t>               </a:t>
            </a:r>
            <a:r>
              <a:rPr lang="en-US" altLang="zh-CN" sz="1200"/>
              <a:t>(</a:t>
            </a:r>
            <a:r>
              <a:rPr lang="zh-CN" altLang="en-US" sz="1200"/>
              <a:t>统计长度、</a:t>
            </a:r>
            <a:r>
              <a:rPr lang="en-US" altLang="zh-CN" sz="1200"/>
              <a:t>Bert)</a:t>
            </a:r>
            <a:endParaRPr lang="en-US" altLang="zh-CN" sz="1200"/>
          </a:p>
        </p:txBody>
      </p:sp>
      <p:sp>
        <p:nvSpPr>
          <p:cNvPr id="9" name="文本框 8"/>
          <p:cNvSpPr txBox="1"/>
          <p:nvPr/>
        </p:nvSpPr>
        <p:spPr>
          <a:xfrm>
            <a:off x="4038600" y="2520315"/>
            <a:ext cx="1805940" cy="553085"/>
          </a:xfrm>
          <a:prstGeom prst="rect">
            <a:avLst/>
          </a:prstGeom>
          <a:noFill/>
        </p:spPr>
        <p:txBody>
          <a:bodyPr wrap="square" rtlCol="0">
            <a:spAutoFit/>
          </a:bodyPr>
          <a:lstStyle/>
          <a:p>
            <a:pPr algn="ctr"/>
            <a:r>
              <a:rPr lang="zh-CN" altLang="en-US" b="1"/>
              <a:t>缺失值处理</a:t>
            </a:r>
            <a:endParaRPr lang="zh-CN" altLang="en-US" b="1"/>
          </a:p>
          <a:p>
            <a:pPr algn="ctr"/>
            <a:r>
              <a:rPr lang="en-US" altLang="zh-CN" sz="1200"/>
              <a:t>(Soft-impute)</a:t>
            </a:r>
            <a:endParaRPr lang="en-US" altLang="zh-CN" sz="1200"/>
          </a:p>
        </p:txBody>
      </p:sp>
      <p:sp>
        <p:nvSpPr>
          <p:cNvPr id="10" name="文本框 9"/>
          <p:cNvSpPr txBox="1"/>
          <p:nvPr/>
        </p:nvSpPr>
        <p:spPr>
          <a:xfrm>
            <a:off x="1036955" y="4648835"/>
            <a:ext cx="1805940" cy="553085"/>
          </a:xfrm>
          <a:prstGeom prst="rect">
            <a:avLst/>
          </a:prstGeom>
          <a:noFill/>
        </p:spPr>
        <p:txBody>
          <a:bodyPr wrap="square" rtlCol="0">
            <a:spAutoFit/>
          </a:bodyPr>
          <a:lstStyle/>
          <a:p>
            <a:pPr algn="ctr"/>
            <a:r>
              <a:rPr lang="zh-CN" altLang="en-US" b="1"/>
              <a:t>离散变量处理</a:t>
            </a:r>
            <a:endParaRPr lang="zh-CN" altLang="en-US"/>
          </a:p>
          <a:p>
            <a:pPr algn="ctr"/>
            <a:r>
              <a:rPr lang="en-US" altLang="zh-CN" sz="1200"/>
              <a:t>(Target-encode)</a:t>
            </a:r>
            <a:endParaRPr lang="en-US" altLang="zh-CN" sz="1200"/>
          </a:p>
        </p:txBody>
      </p:sp>
      <p:sp>
        <p:nvSpPr>
          <p:cNvPr id="11" name="文本框 10"/>
          <p:cNvSpPr txBox="1"/>
          <p:nvPr/>
        </p:nvSpPr>
        <p:spPr>
          <a:xfrm>
            <a:off x="4038600" y="4648835"/>
            <a:ext cx="1805940" cy="553085"/>
          </a:xfrm>
          <a:prstGeom prst="rect">
            <a:avLst/>
          </a:prstGeom>
          <a:noFill/>
        </p:spPr>
        <p:txBody>
          <a:bodyPr wrap="square" rtlCol="0">
            <a:spAutoFit/>
          </a:bodyPr>
          <a:lstStyle/>
          <a:p>
            <a:pPr algn="ctr"/>
            <a:r>
              <a:rPr lang="zh-CN" altLang="en-US" b="1"/>
              <a:t>标准化</a:t>
            </a:r>
            <a:endParaRPr lang="zh-CN" altLang="en-US"/>
          </a:p>
          <a:p>
            <a:pPr algn="ctr"/>
            <a:r>
              <a:rPr lang="en-US" altLang="zh-CN" sz="1200"/>
              <a:t>(Z-score)</a:t>
            </a:r>
            <a:endParaRPr lang="en-US" altLang="zh-CN" sz="1200"/>
          </a:p>
        </p:txBody>
      </p:sp>
      <p:sp>
        <p:nvSpPr>
          <p:cNvPr id="53" name="矩形: 圆角 52"/>
          <p:cNvSpPr/>
          <p:nvPr/>
        </p:nvSpPr>
        <p:spPr>
          <a:xfrm>
            <a:off x="7473315" y="1897380"/>
            <a:ext cx="3945890" cy="4002405"/>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7473315" y="1897380"/>
            <a:ext cx="3945255" cy="4002405"/>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7569200" y="1993265"/>
            <a:ext cx="3754120" cy="3810635"/>
          </a:xfrm>
          <a:prstGeom prst="rect">
            <a:avLst/>
          </a:prstGeom>
          <a:noFill/>
        </p:spPr>
        <p:txBody>
          <a:bodyPr wrap="square" bIns="71755" rtlCol="0">
            <a:spAutoFit/>
          </a:bodyPr>
          <a:lstStyle/>
          <a:p>
            <a:pPr indent="508000" algn="just" fontAlgn="auto" latinLnBrk="1">
              <a:lnSpc>
                <a:spcPct val="150000"/>
              </a:lnSpc>
              <a:extLst>
                <a:ext uri="{35155182-B16C-46BC-9424-99874614C6A1}">
                  <wpsdc:indentchars xmlns:wpsdc="http://www.wps.cn/officeDocument/2017/drawingmlCustomData" val="200" checksum="282533468"/>
                </a:ext>
              </a:extLst>
            </a:pPr>
            <a:r>
              <a:rPr lang="zh-CN" altLang="en-US" sz="2000" dirty="0">
                <a:latin typeface="+mn-ea"/>
                <a:cs typeface="Times New Roman" panose="02020603050405020304" pitchFamily="18" charset="0"/>
              </a:rPr>
              <a:t>针对样本中不同类型的数据，本文分别进行</a:t>
            </a:r>
            <a:r>
              <a:rPr lang="zh-CN" altLang="en-US" sz="2000" b="1" dirty="0">
                <a:latin typeface="+mn-ea"/>
                <a:cs typeface="Times New Roman" panose="02020603050405020304" pitchFamily="18" charset="0"/>
              </a:rPr>
              <a:t>预处理</a:t>
            </a:r>
            <a:r>
              <a:rPr lang="zh-CN" altLang="en-US" sz="2000" dirty="0">
                <a:latin typeface="+mn-ea"/>
                <a:cs typeface="Times New Roman" panose="02020603050405020304" pitchFamily="18" charset="0"/>
              </a:rPr>
              <a:t>操作，对于文本类数据进行</a:t>
            </a:r>
            <a:r>
              <a:rPr lang="zh-CN" altLang="en-US" sz="2000" b="1" dirty="0">
                <a:latin typeface="+mn-ea"/>
                <a:cs typeface="Times New Roman" panose="02020603050405020304" pitchFamily="18" charset="0"/>
              </a:rPr>
              <a:t>自适应</a:t>
            </a:r>
            <a:r>
              <a:rPr lang="zh-CN" altLang="en-US" sz="2000" dirty="0">
                <a:latin typeface="+mn-ea"/>
                <a:cs typeface="Times New Roman" panose="02020603050405020304" pitchFamily="18" charset="0"/>
              </a:rPr>
              <a:t>的量化处理，对于数据存在缺失值的离散变量采用</a:t>
            </a:r>
            <a:r>
              <a:rPr lang="en-US" altLang="zh-CN" sz="2000" b="1" dirty="0">
                <a:latin typeface="Times New Roman" panose="02020603050405020304" pitchFamily="18" charset="0"/>
                <a:cs typeface="Times New Roman" panose="02020603050405020304" pitchFamily="18" charset="0"/>
              </a:rPr>
              <a:t>Soft-Impute</a:t>
            </a:r>
            <a:r>
              <a:rPr lang="zh-CN" altLang="en-US" sz="2000" dirty="0">
                <a:latin typeface="+mn-ea"/>
                <a:cs typeface="Times New Roman" panose="02020603050405020304" pitchFamily="18" charset="0"/>
              </a:rPr>
              <a:t>方法填充；同时，对有涉及到类别型变量的数据进行</a:t>
            </a:r>
            <a:r>
              <a:rPr lang="zh-CN" altLang="en-US" sz="2000" b="1" dirty="0">
                <a:latin typeface="+mn-ea"/>
                <a:cs typeface="Times New Roman" panose="02020603050405020304" pitchFamily="18" charset="0"/>
              </a:rPr>
              <a:t>编码</a:t>
            </a:r>
            <a:r>
              <a:rPr lang="zh-CN" altLang="en-US" sz="2000" dirty="0">
                <a:latin typeface="+mn-ea"/>
                <a:cs typeface="Times New Roman" panose="02020603050405020304" pitchFamily="18" charset="0"/>
              </a:rPr>
              <a:t>处理；以及为了消除量纲影响，对数据整体</a:t>
            </a:r>
            <a:r>
              <a:rPr lang="zh-CN" altLang="en-US" sz="2000" b="1" dirty="0">
                <a:latin typeface="+mn-ea"/>
                <a:cs typeface="Times New Roman" panose="02020603050405020304" pitchFamily="18" charset="0"/>
              </a:rPr>
              <a:t>标准化</a:t>
            </a:r>
            <a:r>
              <a:rPr lang="zh-CN" altLang="en-US" sz="2000" dirty="0">
                <a:latin typeface="+mn-ea"/>
                <a:cs typeface="Times New Roman" panose="02020603050405020304" pitchFamily="18" charset="0"/>
              </a:rPr>
              <a:t>。</a:t>
            </a:r>
            <a:endParaRPr lang="zh-CN" altLang="en-US" sz="2000" dirty="0">
              <a:latin typeface="+mn-ea"/>
              <a:cs typeface="Times New Roman" panose="02020603050405020304" pitchFamily="18" charset="0"/>
            </a:endParaRPr>
          </a:p>
        </p:txBody>
      </p:sp>
      <p:cxnSp>
        <p:nvCxnSpPr>
          <p:cNvPr id="13" name="直接连接符 12"/>
          <p:cNvCxnSpPr/>
          <p:nvPr/>
        </p:nvCxnSpPr>
        <p:spPr>
          <a:xfrm>
            <a:off x="6595745" y="1537335"/>
            <a:ext cx="9525" cy="4782185"/>
          </a:xfrm>
          <a:prstGeom prst="line">
            <a:avLst/>
          </a:prstGeom>
          <a:ln w="19050">
            <a:solidFill>
              <a:srgbClr val="595959"/>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637363"/>
            <a:ext cx="12192000" cy="2304000"/>
          </a:xfrm>
          <a:prstGeom prst="rect">
            <a:avLst/>
          </a:prstGeom>
          <a:solidFill>
            <a:srgbClr val="C3C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2010600030101010101" pitchFamily="2" charset="-122"/>
            </a:endParaRPr>
          </a:p>
        </p:txBody>
      </p:sp>
      <p:sp>
        <p:nvSpPr>
          <p:cNvPr id="3" name="矩形 2"/>
          <p:cNvSpPr/>
          <p:nvPr/>
        </p:nvSpPr>
        <p:spPr>
          <a:xfrm>
            <a:off x="1195387" y="2161267"/>
            <a:ext cx="9801225" cy="3312000"/>
          </a:xfrm>
          <a:prstGeom prst="rect">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印品黑体" panose="02010600030101010101" pitchFamily="2" charset="-122"/>
            </a:endParaRPr>
          </a:p>
        </p:txBody>
      </p:sp>
      <p:grpSp>
        <p:nvGrpSpPr>
          <p:cNvPr id="10" name="组合 9"/>
          <p:cNvGrpSpPr/>
          <p:nvPr/>
        </p:nvGrpSpPr>
        <p:grpSpPr>
          <a:xfrm>
            <a:off x="2715240" y="3240286"/>
            <a:ext cx="6839369" cy="1584000"/>
            <a:chOff x="2396573" y="3911268"/>
            <a:chExt cx="6839369" cy="1584000"/>
          </a:xfrm>
        </p:grpSpPr>
        <p:sp>
          <p:nvSpPr>
            <p:cNvPr id="5" name="文本框 4"/>
            <p:cNvSpPr txBox="1"/>
            <p:nvPr/>
          </p:nvSpPr>
          <p:spPr>
            <a:xfrm>
              <a:off x="2396573" y="4241602"/>
              <a:ext cx="3722817" cy="922020"/>
            </a:xfrm>
            <a:prstGeom prst="rect">
              <a:avLst/>
            </a:prstGeom>
            <a:noFill/>
          </p:spPr>
          <p:txBody>
            <a:bodyPr wrap="square" rtlCol="0">
              <a:spAutoFit/>
              <a:scene3d>
                <a:camera prst="orthographicFront"/>
                <a:lightRig rig="threePt" dir="t"/>
              </a:scene3d>
              <a:sp3d contourW="12700"/>
            </a:bodyPr>
            <a:lstStyle/>
            <a:p>
              <a:r>
                <a:rPr lang="en-US" altLang="zh-CN" sz="5400">
                  <a:latin typeface="Aharoni" panose="02010600030101010101" pitchFamily="2" charset="-79"/>
                  <a:cs typeface="Aharoni" panose="02010600030101010101" pitchFamily="2" charset="-79"/>
                </a:rPr>
                <a:t>PART </a:t>
              </a:r>
              <a:r>
                <a:rPr lang="en-US" altLang="zh-CN" sz="5400">
                  <a:latin typeface="Times New Roman" panose="02020603050405020304" pitchFamily="18" charset="0"/>
                  <a:cs typeface="Times New Roman" panose="02020603050405020304" pitchFamily="18" charset="0"/>
                </a:rPr>
                <a:t>03</a:t>
              </a:r>
              <a:endParaRPr lang="zh-CN" altLang="en-US" sz="5400">
                <a:latin typeface="Times New Roman" panose="02020603050405020304" pitchFamily="18" charset="0"/>
                <a:cs typeface="Times New Roman" panose="02020603050405020304" pitchFamily="18" charset="0"/>
              </a:endParaRPr>
            </a:p>
          </p:txBody>
        </p:sp>
        <p:sp>
          <p:nvSpPr>
            <p:cNvPr id="6" name="文本框 5"/>
            <p:cNvSpPr txBox="1"/>
            <p:nvPr/>
          </p:nvSpPr>
          <p:spPr>
            <a:xfrm>
              <a:off x="5549312" y="4380101"/>
              <a:ext cx="3686630" cy="645160"/>
            </a:xfrm>
            <a:prstGeom prst="rect">
              <a:avLst/>
            </a:prstGeom>
            <a:noFill/>
          </p:spPr>
          <p:txBody>
            <a:bodyPr wrap="square" rtlCol="0">
              <a:spAutoFit/>
              <a:scene3d>
                <a:camera prst="orthographicFront"/>
                <a:lightRig rig="threePt" dir="t"/>
              </a:scene3d>
              <a:sp3d contourW="12700"/>
            </a:bodyPr>
            <a:lstStyle/>
            <a:p>
              <a:r>
                <a:rPr lang="zh-CN" altLang="en-US" sz="3600" b="1">
                  <a:latin typeface="Aharoni" panose="02010600030101010101" pitchFamily="2" charset="-79"/>
                  <a:cs typeface="Aharoni" panose="02010600030101010101" pitchFamily="2" charset="-79"/>
                </a:rPr>
                <a:t>模型建立</a:t>
              </a:r>
              <a:endParaRPr lang="zh-CN" altLang="en-US" sz="3600" b="1">
                <a:latin typeface="Aharoni" panose="02010600030101010101" pitchFamily="2" charset="-79"/>
                <a:cs typeface="Aharoni" panose="02010600030101010101" pitchFamily="2" charset="-79"/>
              </a:endParaRPr>
            </a:p>
          </p:txBody>
        </p:sp>
        <p:cxnSp>
          <p:nvCxnSpPr>
            <p:cNvPr id="8" name="直接连接符 7"/>
            <p:cNvCxnSpPr/>
            <p:nvPr/>
          </p:nvCxnSpPr>
          <p:spPr>
            <a:xfrm>
              <a:off x="5316765" y="3911268"/>
              <a:ext cx="0" cy="1584000"/>
            </a:xfrm>
            <a:prstGeom prst="line">
              <a:avLst/>
            </a:prstGeom>
            <a:ln w="254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3" name="矩形: 圆角 52"/>
          <p:cNvSpPr/>
          <p:nvPr/>
        </p:nvSpPr>
        <p:spPr>
          <a:xfrm>
            <a:off x="8813165" y="2205990"/>
            <a:ext cx="3024505" cy="3342005"/>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8813165" y="2205990"/>
            <a:ext cx="3023870" cy="3300095"/>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145" rIns="144145" rtlCol="0" anchor="ctr"/>
          <a:lstStyle/>
          <a:p>
            <a:pPr indent="457200" algn="just" fontAlgn="auto">
              <a:lnSpc>
                <a:spcPct val="150000"/>
              </a:lnSpc>
              <a:buClrTx/>
              <a:buSzTx/>
              <a:buFontTx/>
              <a:extLst>
                <a:ext uri="{35155182-B16C-46BC-9424-99874614C6A1}">
                  <wpsdc:indentchars xmlns:wpsdc="http://www.wps.cn/officeDocument/2017/drawingmlCustomData" val="200" checksum="59296752"/>
                </a:ext>
              </a:extLst>
            </a:pPr>
            <a:r>
              <a:rPr lang="zh-CN">
                <a:solidFill>
                  <a:schemeClr val="tx1"/>
                </a:solidFill>
                <a:latin typeface="+mn-ea"/>
                <a:cs typeface="Times New Roman" panose="02020603050405020304" pitchFamily="18" charset="0"/>
                <a:sym typeface="+mn-ea"/>
              </a:rPr>
              <a:t>房客评价主要围绕房间和房东两个方面，对房间评价主</a:t>
            </a:r>
            <a:r>
              <a:rPr lang="zh-CN">
                <a:solidFill>
                  <a:schemeClr val="tx1"/>
                </a:solidFill>
                <a:latin typeface="+mn-ea"/>
                <a:cs typeface="Times New Roman" panose="02020603050405020304" pitchFamily="18" charset="0"/>
              </a:rPr>
              <a:t>要体现在</a:t>
            </a:r>
            <a:r>
              <a:rPr lang="zh-CN" b="1">
                <a:solidFill>
                  <a:schemeClr val="tx1"/>
                </a:solidFill>
                <a:latin typeface="+mn-ea"/>
                <a:cs typeface="Times New Roman" panose="02020603050405020304" pitchFamily="18" charset="0"/>
              </a:rPr>
              <a:t>干净、设施、环境、地理位置、交通、性价比</a:t>
            </a:r>
            <a:r>
              <a:rPr lang="zh-CN">
                <a:solidFill>
                  <a:schemeClr val="tx1"/>
                </a:solidFill>
                <a:latin typeface="+mn-ea"/>
                <a:cs typeface="Times New Roman" panose="02020603050405020304" pitchFamily="18" charset="0"/>
              </a:rPr>
              <a:t>等词汇；对房东评价主要体现在</a:t>
            </a:r>
            <a:r>
              <a:rPr lang="zh-CN" b="1">
                <a:solidFill>
                  <a:schemeClr val="tx1"/>
                </a:solidFill>
                <a:latin typeface="+mn-ea"/>
                <a:cs typeface="Times New Roman" panose="02020603050405020304" pitchFamily="18" charset="0"/>
              </a:rPr>
              <a:t>服务周到、热情</a:t>
            </a:r>
            <a:r>
              <a:rPr lang="zh-CN">
                <a:solidFill>
                  <a:schemeClr val="tx1"/>
                </a:solidFill>
                <a:latin typeface="+mn-ea"/>
                <a:cs typeface="Times New Roman" panose="02020603050405020304" pitchFamily="18" charset="0"/>
              </a:rPr>
              <a:t>等词汇。</a:t>
            </a:r>
            <a:endParaRPr lang="zh-CN">
              <a:solidFill>
                <a:schemeClr val="tx1"/>
              </a:solidFill>
              <a:latin typeface="+mn-ea"/>
              <a:cs typeface="Times New Roman" panose="02020603050405020304" pitchFamily="18" charset="0"/>
            </a:endParaRPr>
          </a:p>
        </p:txBody>
      </p:sp>
      <p:pic>
        <p:nvPicPr>
          <p:cNvPr id="15" name="图片 14" descr="词云"/>
          <p:cNvPicPr>
            <a:picLocks noChangeAspect="1"/>
          </p:cNvPicPr>
          <p:nvPr/>
        </p:nvPicPr>
        <p:blipFill>
          <a:blip r:embed="rId1"/>
          <a:srcRect l="15170" t="13008" r="14969" b="17479"/>
          <a:stretch>
            <a:fillRect/>
          </a:stretch>
        </p:blipFill>
        <p:spPr>
          <a:xfrm>
            <a:off x="4878070" y="1847850"/>
            <a:ext cx="3836035" cy="3973195"/>
          </a:xfrm>
          <a:prstGeom prst="rect">
            <a:avLst/>
          </a:prstGeom>
        </p:spPr>
      </p:pic>
      <p:grpSp>
        <p:nvGrpSpPr>
          <p:cNvPr id="3" name="组合 2"/>
          <p:cNvGrpSpPr/>
          <p:nvPr/>
        </p:nvGrpSpPr>
        <p:grpSpPr>
          <a:xfrm>
            <a:off x="695325" y="0"/>
            <a:ext cx="4590434" cy="1237625"/>
            <a:chOff x="695325" y="0"/>
            <a:chExt cx="4590434" cy="123762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03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模型建立</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词云分析</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graphicFrame>
        <p:nvGraphicFramePr>
          <p:cNvPr id="2" name="表格 1"/>
          <p:cNvGraphicFramePr/>
          <p:nvPr>
            <p:custDataLst>
              <p:tags r:id="rId2"/>
            </p:custDataLst>
          </p:nvPr>
        </p:nvGraphicFramePr>
        <p:xfrm>
          <a:off x="695325" y="2531745"/>
          <a:ext cx="6127750" cy="2605405"/>
        </p:xfrm>
        <a:graphic>
          <a:graphicData uri="http://schemas.openxmlformats.org/drawingml/2006/table">
            <a:tbl>
              <a:tblPr firstRow="1" bandRow="1">
                <a:tableStyleId>{5940675A-B579-460E-94D1-54222C63F5DA}</a:tableStyleId>
              </a:tblPr>
              <a:tblGrid>
                <a:gridCol w="521335"/>
                <a:gridCol w="829945"/>
                <a:gridCol w="580390"/>
                <a:gridCol w="631190"/>
                <a:gridCol w="992505"/>
                <a:gridCol w="627380"/>
              </a:tblGrid>
              <a:tr h="236855">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排名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关键词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词频</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排名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关键词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词频</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1</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房东</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897</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11</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环境</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260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w="12700" cap="flat" cmpd="sng">
                      <a:solidFill>
                        <a:srgbClr val="080000"/>
                      </a:solidFill>
                      <a:prstDash val="solid"/>
                      <a:headEnd type="none" w="med" len="med"/>
                      <a:tailEnd type="none" w="med" len="med"/>
                    </a:lnT>
                    <a:lnB cap="flat">
                      <a:noFill/>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2</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干净</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832</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12</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满意</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223</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3</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房间</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522</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13</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交通</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196</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4</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方便</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500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14</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做饭</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193</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5</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不错</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390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15</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服务周到</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192</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6</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卫生</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324</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16</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下次</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190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7</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齐全</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269</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17</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性价比</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182</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8</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热情</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265</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18</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整洁</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177</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9</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特别</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264</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19</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高</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cap="flat">
                      <a:noFill/>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166</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cap="flat">
                      <a:noFill/>
                    </a:lnB>
                    <a:lnTlToBr>
                      <a:noFill/>
                    </a:lnTlToBr>
                    <a:lnBlToTr>
                      <a:noFill/>
                    </a:lnBlToTr>
                    <a:solidFill>
                      <a:srgbClr val="BCD7DB"/>
                    </a:solidFill>
                  </a:tcPr>
                </a:tc>
              </a:tr>
              <a:tr h="236855">
                <a:tc>
                  <a:txBody>
                    <a:bodyPr/>
                    <a:lstStyle/>
                    <a:p>
                      <a:pPr indent="0" algn="ctr">
                        <a:buNone/>
                      </a:pPr>
                      <a:r>
                        <a:rPr lang="en-US" sz="1200" b="0">
                          <a:latin typeface="Times New Roman" panose="02020603050405020304" pitchFamily="18" charset="0"/>
                          <a:cs typeface="Times New Roman" panose="02020603050405020304" pitchFamily="18" charset="0"/>
                        </a:rPr>
                        <a:t>10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设施</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262</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20</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宋体" panose="02010600030101010101" pitchFamily="2" charset="-122"/>
                          <a:ea typeface="宋体" panose="02010600030101010101" pitchFamily="2" charset="-122"/>
                          <a:cs typeface="宋体" panose="02010600030101010101" pitchFamily="2" charset="-122"/>
                        </a:rPr>
                        <a:t>舒服</a:t>
                      </a:r>
                      <a:endParaRPr lang="en-US" altLang="en-US" sz="1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BCD7DB"/>
                    </a:solidFill>
                  </a:tcPr>
                </a:tc>
                <a:tc>
                  <a:txBody>
                    <a:bodyPr/>
                    <a:lstStyle/>
                    <a:p>
                      <a:pPr indent="0" algn="ctr">
                        <a:buNone/>
                      </a:pPr>
                      <a:r>
                        <a:rPr lang="en-US" sz="1200" b="0">
                          <a:latin typeface="Times New Roman" panose="02020603050405020304" pitchFamily="18" charset="0"/>
                          <a:cs typeface="Times New Roman" panose="02020603050405020304" pitchFamily="18" charset="0"/>
                        </a:rPr>
                        <a:t>159</a:t>
                      </a:r>
                      <a:endParaRPr lang="en-US" altLang="en-US" sz="1200" b="0">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lnL>
                      <a:noFill/>
                    </a:lnL>
                    <a:lnR>
                      <a:noFill/>
                    </a:lnR>
                    <a:lnT cap="flat">
                      <a:noFill/>
                    </a:lnT>
                    <a:lnB w="19050" cap="flat" cmpd="sng">
                      <a:solidFill>
                        <a:srgbClr val="080000"/>
                      </a:solidFill>
                      <a:prstDash val="solid"/>
                      <a:headEnd type="none" w="med" len="med"/>
                      <a:tailEnd type="none" w="med" len="med"/>
                    </a:lnB>
                    <a:lnTlToBr>
                      <a:noFill/>
                    </a:lnTlToBr>
                    <a:lnBlToTr>
                      <a:noFill/>
                    </a:lnBlToTr>
                    <a:solidFill>
                      <a:srgbClr val="BCD7DB"/>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695325" y="0"/>
            <a:ext cx="4590434" cy="1237625"/>
            <a:chOff x="695325" y="0"/>
            <a:chExt cx="4590434" cy="123762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2" name="文本框 1"/>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03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lang="zh-CN" altLang="en-US" sz="2800"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模型建立</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主题分析</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pic>
        <p:nvPicPr>
          <p:cNvPr id="21" name="图片 32" descr="u=269942398,1965048616&amp;fm=253&amp;fmt=auto&amp;app=138&amp;f=GIF"/>
          <p:cNvPicPr>
            <a:picLocks noChangeAspect="1"/>
          </p:cNvPicPr>
          <p:nvPr>
            <p:custDataLst>
              <p:tags r:id="rId1"/>
            </p:custDataLst>
          </p:nvPr>
        </p:nvPicPr>
        <p:blipFill>
          <a:blip r:embed="rId2"/>
          <a:stretch>
            <a:fillRect/>
          </a:stretch>
        </p:blipFill>
        <p:spPr>
          <a:xfrm>
            <a:off x="577215" y="1303020"/>
            <a:ext cx="4779645" cy="2586990"/>
          </a:xfrm>
          <a:prstGeom prst="rect">
            <a:avLst/>
          </a:prstGeom>
        </p:spPr>
      </p:pic>
      <p:sp>
        <p:nvSpPr>
          <p:cNvPr id="22" name="椭圆 21"/>
          <p:cNvSpPr/>
          <p:nvPr/>
        </p:nvSpPr>
        <p:spPr>
          <a:xfrm>
            <a:off x="8287385" y="3759835"/>
            <a:ext cx="1234440" cy="1210310"/>
          </a:xfrm>
          <a:prstGeom prst="ellipse">
            <a:avLst/>
          </a:prstGeom>
          <a:solidFill>
            <a:srgbClr val="BCD7DB"/>
          </a:solidFill>
          <a:ln>
            <a:solidFill>
              <a:srgbClr val="BCD7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民宿</a:t>
            </a:r>
            <a:endParaRPr lang="zh-CN" altLang="en-US" sz="2400">
              <a:solidFill>
                <a:schemeClr val="tx1"/>
              </a:solidFill>
            </a:endParaRPr>
          </a:p>
        </p:txBody>
      </p:sp>
      <p:sp>
        <p:nvSpPr>
          <p:cNvPr id="23" name="椭圆 22"/>
          <p:cNvSpPr/>
          <p:nvPr/>
        </p:nvSpPr>
        <p:spPr>
          <a:xfrm>
            <a:off x="7835900" y="2379345"/>
            <a:ext cx="791845" cy="784225"/>
          </a:xfrm>
          <a:prstGeom prst="ellipse">
            <a:avLst/>
          </a:prstGeom>
          <a:solidFill>
            <a:srgbClr val="C3CDE3"/>
          </a:solidFill>
          <a:ln>
            <a:solidFill>
              <a:srgbClr val="C3C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风格</a:t>
            </a:r>
            <a:endParaRPr lang="zh-CN" altLang="en-US" sz="1400">
              <a:solidFill>
                <a:schemeClr val="tx1"/>
              </a:solidFill>
            </a:endParaRPr>
          </a:p>
        </p:txBody>
      </p:sp>
      <p:sp>
        <p:nvSpPr>
          <p:cNvPr id="24" name="椭圆 23"/>
          <p:cNvSpPr/>
          <p:nvPr/>
        </p:nvSpPr>
        <p:spPr>
          <a:xfrm>
            <a:off x="9107170" y="2379345"/>
            <a:ext cx="791845" cy="784225"/>
          </a:xfrm>
          <a:prstGeom prst="ellipse">
            <a:avLst/>
          </a:prstGeom>
          <a:solidFill>
            <a:srgbClr val="C3CDE3"/>
          </a:solidFill>
          <a:ln>
            <a:solidFill>
              <a:srgbClr val="C3C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周边</a:t>
            </a:r>
            <a:endParaRPr lang="zh-CN" altLang="en-US" sz="1400">
              <a:solidFill>
                <a:schemeClr val="tx1"/>
              </a:solidFill>
            </a:endParaRPr>
          </a:p>
        </p:txBody>
      </p:sp>
      <p:sp>
        <p:nvSpPr>
          <p:cNvPr id="34" name="椭圆 33"/>
          <p:cNvSpPr/>
          <p:nvPr/>
        </p:nvSpPr>
        <p:spPr>
          <a:xfrm>
            <a:off x="10082530" y="3163570"/>
            <a:ext cx="791845" cy="784225"/>
          </a:xfrm>
          <a:prstGeom prst="ellipse">
            <a:avLst/>
          </a:prstGeom>
          <a:solidFill>
            <a:srgbClr val="C3CDE3"/>
          </a:solidFill>
          <a:ln>
            <a:solidFill>
              <a:srgbClr val="C3C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房间</a:t>
            </a:r>
            <a:endParaRPr lang="zh-CN" altLang="en-US" sz="1400">
              <a:solidFill>
                <a:schemeClr val="tx1"/>
              </a:solidFill>
            </a:endParaRPr>
          </a:p>
        </p:txBody>
      </p:sp>
      <p:sp>
        <p:nvSpPr>
          <p:cNvPr id="35" name="椭圆 34"/>
          <p:cNvSpPr/>
          <p:nvPr/>
        </p:nvSpPr>
        <p:spPr>
          <a:xfrm>
            <a:off x="10229850" y="4417060"/>
            <a:ext cx="791845" cy="784225"/>
          </a:xfrm>
          <a:prstGeom prst="ellipse">
            <a:avLst/>
          </a:prstGeom>
          <a:solidFill>
            <a:srgbClr val="C3CDE3"/>
          </a:solidFill>
          <a:ln>
            <a:solidFill>
              <a:srgbClr val="C3C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设备</a:t>
            </a:r>
            <a:endParaRPr lang="zh-CN" altLang="en-US" sz="1400">
              <a:solidFill>
                <a:schemeClr val="tx1"/>
              </a:solidFill>
            </a:endParaRPr>
          </a:p>
        </p:txBody>
      </p:sp>
      <p:sp>
        <p:nvSpPr>
          <p:cNvPr id="36" name="椭圆 35"/>
          <p:cNvSpPr/>
          <p:nvPr/>
        </p:nvSpPr>
        <p:spPr>
          <a:xfrm>
            <a:off x="9699625" y="5378450"/>
            <a:ext cx="791845" cy="784225"/>
          </a:xfrm>
          <a:prstGeom prst="ellipse">
            <a:avLst/>
          </a:prstGeom>
          <a:solidFill>
            <a:srgbClr val="C3CDE3"/>
          </a:solidFill>
          <a:ln>
            <a:solidFill>
              <a:srgbClr val="C3C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亲友</a:t>
            </a:r>
            <a:endParaRPr lang="zh-CN" altLang="en-US" sz="1400">
              <a:solidFill>
                <a:schemeClr val="tx1"/>
              </a:solidFill>
            </a:endParaRPr>
          </a:p>
        </p:txBody>
      </p:sp>
      <p:sp>
        <p:nvSpPr>
          <p:cNvPr id="37" name="椭圆 36"/>
          <p:cNvSpPr/>
          <p:nvPr/>
        </p:nvSpPr>
        <p:spPr>
          <a:xfrm>
            <a:off x="8509000" y="5812155"/>
            <a:ext cx="791845" cy="784225"/>
          </a:xfrm>
          <a:prstGeom prst="ellipse">
            <a:avLst/>
          </a:prstGeom>
          <a:solidFill>
            <a:srgbClr val="C3CDE3"/>
          </a:solidFill>
          <a:ln>
            <a:solidFill>
              <a:srgbClr val="C3C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饮食</a:t>
            </a:r>
            <a:endParaRPr lang="zh-CN" altLang="en-US" sz="1400">
              <a:solidFill>
                <a:schemeClr val="tx1"/>
              </a:solidFill>
            </a:endParaRPr>
          </a:p>
        </p:txBody>
      </p:sp>
      <p:sp>
        <p:nvSpPr>
          <p:cNvPr id="38" name="椭圆 37"/>
          <p:cNvSpPr/>
          <p:nvPr/>
        </p:nvSpPr>
        <p:spPr>
          <a:xfrm>
            <a:off x="7277735" y="5378450"/>
            <a:ext cx="791845" cy="784225"/>
          </a:xfrm>
          <a:prstGeom prst="ellipse">
            <a:avLst/>
          </a:prstGeom>
          <a:solidFill>
            <a:srgbClr val="C3CDE3"/>
          </a:solidFill>
          <a:ln>
            <a:solidFill>
              <a:srgbClr val="C3C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交通</a:t>
            </a:r>
            <a:endParaRPr lang="zh-CN" altLang="en-US" sz="1400">
              <a:solidFill>
                <a:schemeClr val="tx1"/>
              </a:solidFill>
            </a:endParaRPr>
          </a:p>
        </p:txBody>
      </p:sp>
      <p:sp>
        <p:nvSpPr>
          <p:cNvPr id="39" name="椭圆 38"/>
          <p:cNvSpPr/>
          <p:nvPr/>
        </p:nvSpPr>
        <p:spPr>
          <a:xfrm>
            <a:off x="6707505" y="4417060"/>
            <a:ext cx="791845" cy="784225"/>
          </a:xfrm>
          <a:prstGeom prst="ellipse">
            <a:avLst/>
          </a:prstGeom>
          <a:solidFill>
            <a:srgbClr val="C3CDE3"/>
          </a:solidFill>
          <a:ln>
            <a:solidFill>
              <a:srgbClr val="C3C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类型</a:t>
            </a:r>
            <a:endParaRPr lang="zh-CN" altLang="en-US" sz="1400">
              <a:solidFill>
                <a:schemeClr val="tx1"/>
              </a:solidFill>
            </a:endParaRPr>
          </a:p>
        </p:txBody>
      </p:sp>
      <p:sp>
        <p:nvSpPr>
          <p:cNvPr id="40" name="椭圆 39"/>
          <p:cNvSpPr/>
          <p:nvPr/>
        </p:nvSpPr>
        <p:spPr>
          <a:xfrm>
            <a:off x="6913245" y="3213100"/>
            <a:ext cx="791845" cy="784225"/>
          </a:xfrm>
          <a:prstGeom prst="ellipse">
            <a:avLst/>
          </a:prstGeom>
          <a:solidFill>
            <a:srgbClr val="C3CDE3"/>
          </a:solidFill>
          <a:ln>
            <a:solidFill>
              <a:srgbClr val="C3CDE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rPr>
              <a:t>服务</a:t>
            </a:r>
            <a:endParaRPr lang="zh-CN" altLang="en-US" sz="1400">
              <a:solidFill>
                <a:schemeClr val="tx1"/>
              </a:solidFill>
            </a:endParaRPr>
          </a:p>
        </p:txBody>
      </p:sp>
      <p:cxnSp>
        <p:nvCxnSpPr>
          <p:cNvPr id="41" name="直接连接符 40"/>
          <p:cNvCxnSpPr/>
          <p:nvPr/>
        </p:nvCxnSpPr>
        <p:spPr>
          <a:xfrm flipH="1" flipV="1">
            <a:off x="8378825" y="3123565"/>
            <a:ext cx="318135" cy="706755"/>
          </a:xfrm>
          <a:prstGeom prst="line">
            <a:avLst/>
          </a:prstGeom>
          <a:ln>
            <a:solidFill>
              <a:srgbClr val="C3CDE3"/>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9089390" y="3129915"/>
            <a:ext cx="307975" cy="669925"/>
          </a:xfrm>
          <a:prstGeom prst="line">
            <a:avLst/>
          </a:prstGeom>
          <a:ln>
            <a:solidFill>
              <a:srgbClr val="C3CDE3"/>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9404350" y="3731260"/>
            <a:ext cx="714375" cy="282575"/>
          </a:xfrm>
          <a:prstGeom prst="line">
            <a:avLst/>
          </a:prstGeom>
          <a:ln>
            <a:solidFill>
              <a:srgbClr val="C3CDE3"/>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9517380" y="4495165"/>
            <a:ext cx="721360" cy="190500"/>
          </a:xfrm>
          <a:prstGeom prst="line">
            <a:avLst/>
          </a:prstGeom>
          <a:ln>
            <a:solidFill>
              <a:srgbClr val="C3CDE3"/>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a:endCxn id="22" idx="4"/>
          </p:cNvCxnSpPr>
          <p:nvPr/>
        </p:nvCxnSpPr>
        <p:spPr>
          <a:xfrm flipV="1">
            <a:off x="8884920" y="4970145"/>
            <a:ext cx="19685" cy="842010"/>
          </a:xfrm>
          <a:prstGeom prst="line">
            <a:avLst/>
          </a:prstGeom>
          <a:ln>
            <a:solidFill>
              <a:srgbClr val="C3CDE3"/>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7706360" y="3752215"/>
            <a:ext cx="672465" cy="276225"/>
          </a:xfrm>
          <a:prstGeom prst="line">
            <a:avLst/>
          </a:prstGeom>
          <a:ln>
            <a:solidFill>
              <a:srgbClr val="C3CDE3"/>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a:stCxn id="36" idx="1"/>
          </p:cNvCxnSpPr>
          <p:nvPr/>
        </p:nvCxnSpPr>
        <p:spPr>
          <a:xfrm flipH="1" flipV="1">
            <a:off x="9280525" y="4817745"/>
            <a:ext cx="535305" cy="675640"/>
          </a:xfrm>
          <a:prstGeom prst="line">
            <a:avLst/>
          </a:prstGeom>
          <a:ln>
            <a:solidFill>
              <a:srgbClr val="C3CDE3"/>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7499350" y="4495165"/>
            <a:ext cx="794385" cy="244475"/>
          </a:xfrm>
          <a:prstGeom prst="line">
            <a:avLst/>
          </a:prstGeom>
          <a:ln>
            <a:solidFill>
              <a:srgbClr val="C3CDE3"/>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a:stCxn id="22" idx="3"/>
            <a:endCxn id="38" idx="7"/>
          </p:cNvCxnSpPr>
          <p:nvPr/>
        </p:nvCxnSpPr>
        <p:spPr>
          <a:xfrm flipH="1">
            <a:off x="7953375" y="4792980"/>
            <a:ext cx="514985" cy="700405"/>
          </a:xfrm>
          <a:prstGeom prst="line">
            <a:avLst/>
          </a:prstGeom>
          <a:ln>
            <a:solidFill>
              <a:srgbClr val="C3CDE3"/>
            </a:solidFill>
          </a:ln>
        </p:spPr>
        <p:style>
          <a:lnRef idx="1">
            <a:schemeClr val="accent1"/>
          </a:lnRef>
          <a:fillRef idx="0">
            <a:schemeClr val="accent1"/>
          </a:fillRef>
          <a:effectRef idx="0">
            <a:schemeClr val="accent1"/>
          </a:effectRef>
          <a:fontRef idx="minor">
            <a:schemeClr val="tx1"/>
          </a:fontRef>
        </p:style>
      </p:cxnSp>
      <p:graphicFrame>
        <p:nvGraphicFramePr>
          <p:cNvPr id="51" name="对象 50">
            <a:hlinkClick r:id="" action="ppaction://ole?verb=0"/>
          </p:cNvPr>
          <p:cNvGraphicFramePr>
            <a:graphicFrameLocks noChangeAspect="1"/>
          </p:cNvGraphicFramePr>
          <p:nvPr/>
        </p:nvGraphicFramePr>
        <p:xfrm>
          <a:off x="5461635" y="1388110"/>
          <a:ext cx="6687820" cy="871855"/>
        </p:xfrm>
        <a:graphic>
          <a:graphicData uri="http://schemas.openxmlformats.org/presentationml/2006/ole">
            <mc:AlternateContent xmlns:mc="http://schemas.openxmlformats.org/markup-compatibility/2006">
              <mc:Choice xmlns:v="urn:schemas-microsoft-com:vml" Requires="v">
                <p:oleObj spid="_x0000_s6" name="" r:id="rId3" imgW="3161665" imgH="431800" progId="Equation.KSEE3">
                  <p:embed/>
                </p:oleObj>
              </mc:Choice>
              <mc:Fallback>
                <p:oleObj name="" r:id="rId3" imgW="3161665" imgH="431800" progId="Equation.KSEE3">
                  <p:embed/>
                  <p:pic>
                    <p:nvPicPr>
                      <p:cNvPr id="0" name="图片 1025"/>
                      <p:cNvPicPr/>
                      <p:nvPr/>
                    </p:nvPicPr>
                    <p:blipFill>
                      <a:blip r:embed="rId4"/>
                      <a:stretch>
                        <a:fillRect/>
                      </a:stretch>
                    </p:blipFill>
                    <p:spPr>
                      <a:xfrm>
                        <a:off x="5461635" y="1388110"/>
                        <a:ext cx="6687820" cy="871855"/>
                      </a:xfrm>
                      <a:prstGeom prst="rect">
                        <a:avLst/>
                      </a:prstGeom>
                    </p:spPr>
                  </p:pic>
                </p:oleObj>
              </mc:Fallback>
            </mc:AlternateContent>
          </a:graphicData>
        </a:graphic>
      </p:graphicFrame>
      <p:pic>
        <p:nvPicPr>
          <p:cNvPr id="8" name="图片 1" descr="9.20"/>
          <p:cNvPicPr>
            <a:picLocks noChangeAspect="1"/>
          </p:cNvPicPr>
          <p:nvPr/>
        </p:nvPicPr>
        <p:blipFill>
          <a:blip r:embed="rId5"/>
          <a:srcRect l="4602" b="4700"/>
          <a:stretch>
            <a:fillRect/>
          </a:stretch>
        </p:blipFill>
        <p:spPr>
          <a:xfrm>
            <a:off x="808355" y="3983355"/>
            <a:ext cx="4685665" cy="2588260"/>
          </a:xfrm>
          <a:prstGeom prst="rect">
            <a:avLst/>
          </a:prstGeom>
        </p:spPr>
      </p:pic>
      <p:sp>
        <p:nvSpPr>
          <p:cNvPr id="9" name="文本框 8"/>
          <p:cNvSpPr txBox="1"/>
          <p:nvPr/>
        </p:nvSpPr>
        <p:spPr>
          <a:xfrm>
            <a:off x="577215" y="4820920"/>
            <a:ext cx="207010" cy="645160"/>
          </a:xfrm>
          <a:prstGeom prst="rect">
            <a:avLst/>
          </a:prstGeom>
          <a:noFill/>
        </p:spPr>
        <p:txBody>
          <a:bodyPr wrap="square" rtlCol="0">
            <a:spAutoFit/>
          </a:bodyPr>
          <a:lstStyle/>
          <a:p>
            <a:r>
              <a:rPr lang="zh-CN" altLang="en-US" sz="1200"/>
              <a:t>困惑度</a:t>
            </a:r>
            <a:endParaRPr lang="zh-CN" altLang="en-US" sz="1200"/>
          </a:p>
        </p:txBody>
      </p:sp>
      <p:sp>
        <p:nvSpPr>
          <p:cNvPr id="10" name="文本框 9"/>
          <p:cNvSpPr txBox="1"/>
          <p:nvPr/>
        </p:nvSpPr>
        <p:spPr>
          <a:xfrm>
            <a:off x="2676525" y="6522085"/>
            <a:ext cx="671830" cy="275590"/>
          </a:xfrm>
          <a:prstGeom prst="rect">
            <a:avLst/>
          </a:prstGeom>
          <a:noFill/>
        </p:spPr>
        <p:txBody>
          <a:bodyPr wrap="square" rtlCol="0">
            <a:spAutoFit/>
          </a:bodyPr>
          <a:lstStyle/>
          <a:p>
            <a:r>
              <a:rPr lang="zh-CN" altLang="en-US" sz="1200"/>
              <a:t>主题数</a:t>
            </a:r>
            <a:endParaRPr lang="zh-CN" altLang="en-US" sz="120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13" name="直接连接符 12"/>
          <p:cNvCxnSpPr/>
          <p:nvPr/>
        </p:nvCxnSpPr>
        <p:spPr>
          <a:xfrm flipH="1" flipV="1">
            <a:off x="8803640" y="1487170"/>
            <a:ext cx="3175" cy="4246245"/>
          </a:xfrm>
          <a:prstGeom prst="line">
            <a:avLst/>
          </a:prstGeom>
          <a:ln w="19050">
            <a:solidFill>
              <a:srgbClr val="595959"/>
            </a:solidFill>
            <a:prstDash val="dash"/>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5769610" y="2325052"/>
            <a:ext cx="2247900" cy="2584450"/>
          </a:xfrm>
          <a:prstGeom prst="rect">
            <a:avLst/>
          </a:prstGeom>
          <a:noFill/>
        </p:spPr>
        <p:txBody>
          <a:bodyPr wrap="square" rtlCol="0">
            <a:spAutoFit/>
          </a:bodyPr>
          <a:lstStyle/>
          <a:p>
            <a:pPr indent="457200">
              <a:lnSpc>
                <a:spcPct val="150000"/>
              </a:lnSpc>
            </a:pPr>
            <a:r>
              <a:rPr lang="zh-CN">
                <a:latin typeface="+mn-ea"/>
                <a:cs typeface="Times New Roman" panose="02020603050405020304" pitchFamily="18" charset="0"/>
              </a:rPr>
              <a:t>对房客评论文本进行</a:t>
            </a:r>
            <a:r>
              <a:rPr lang="zh-CN" altLang="en-US" b="1">
                <a:latin typeface="+mn-ea"/>
                <a:cs typeface="Times New Roman" panose="02020603050405020304" pitchFamily="18" charset="0"/>
              </a:rPr>
              <a:t>词云分析</a:t>
            </a:r>
            <a:r>
              <a:rPr lang="zh-CN">
                <a:latin typeface="+mn-ea"/>
                <a:cs typeface="Times New Roman" panose="02020603050405020304" pitchFamily="18" charset="0"/>
              </a:rPr>
              <a:t>与</a:t>
            </a:r>
            <a:r>
              <a:rPr lang="zh-CN" altLang="en-US" b="1">
                <a:latin typeface="+mn-ea"/>
                <a:cs typeface="Times New Roman" panose="02020603050405020304" pitchFamily="18" charset="0"/>
              </a:rPr>
              <a:t>共线网络分析</a:t>
            </a:r>
            <a:r>
              <a:rPr lang="zh-CN">
                <a:latin typeface="+mn-ea"/>
                <a:cs typeface="Times New Roman" panose="02020603050405020304" pitchFamily="18" charset="0"/>
              </a:rPr>
              <a:t>，根据左侧房客评价文本的词云图与共线网络图谱可以看出，。</a:t>
            </a:r>
            <a:endParaRPr lang="zh-CN">
              <a:latin typeface="+mn-ea"/>
              <a:cs typeface="Times New Roman" panose="02020603050405020304" pitchFamily="18" charset="0"/>
            </a:endParaRPr>
          </a:p>
        </p:txBody>
      </p:sp>
      <p:pic>
        <p:nvPicPr>
          <p:cNvPr id="16" name="图片 15" descr="评论"/>
          <p:cNvPicPr>
            <a:picLocks noChangeAspect="1"/>
          </p:cNvPicPr>
          <p:nvPr/>
        </p:nvPicPr>
        <p:blipFill rotWithShape="1">
          <a:blip r:embed="rId1"/>
          <a:srcRect l="7496" t="4625" r="13297" b="2237"/>
          <a:stretch>
            <a:fillRect/>
          </a:stretch>
        </p:blipFill>
        <p:spPr>
          <a:xfrm>
            <a:off x="575310" y="1602105"/>
            <a:ext cx="4130675" cy="3667760"/>
          </a:xfrm>
          <a:prstGeom prst="rect">
            <a:avLst/>
          </a:prstGeom>
        </p:spPr>
      </p:pic>
      <p:grpSp>
        <p:nvGrpSpPr>
          <p:cNvPr id="3" name="组合 2"/>
          <p:cNvGrpSpPr/>
          <p:nvPr/>
        </p:nvGrpSpPr>
        <p:grpSpPr>
          <a:xfrm>
            <a:off x="695325" y="0"/>
            <a:ext cx="4745990" cy="1237615"/>
            <a:chOff x="695325" y="0"/>
            <a:chExt cx="4745990" cy="123761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8930" y="284480"/>
              <a:ext cx="3842385"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03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模型建立</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共</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现网络分析</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pic>
        <p:nvPicPr>
          <p:cNvPr id="2" name="图片 6" descr="描述"/>
          <p:cNvPicPr>
            <a:picLocks noChangeAspect="1"/>
          </p:cNvPicPr>
          <p:nvPr/>
        </p:nvPicPr>
        <p:blipFill>
          <a:blip r:embed="rId2"/>
          <a:srcRect l="3654" t="3273" r="7144" b="1637"/>
          <a:stretch>
            <a:fillRect/>
          </a:stretch>
        </p:blipFill>
        <p:spPr>
          <a:xfrm>
            <a:off x="4810125" y="1602105"/>
            <a:ext cx="3797935" cy="3865880"/>
          </a:xfrm>
          <a:prstGeom prst="rect">
            <a:avLst/>
          </a:prstGeom>
        </p:spPr>
      </p:pic>
      <p:sp>
        <p:nvSpPr>
          <p:cNvPr id="8" name="矩形: 圆角 52"/>
          <p:cNvSpPr/>
          <p:nvPr/>
        </p:nvSpPr>
        <p:spPr>
          <a:xfrm>
            <a:off x="9002395" y="1479550"/>
            <a:ext cx="2915920" cy="4274820"/>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9" name="矩形 8"/>
          <p:cNvSpPr/>
          <p:nvPr/>
        </p:nvSpPr>
        <p:spPr>
          <a:xfrm>
            <a:off x="9001760" y="1487170"/>
            <a:ext cx="2889885" cy="426085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61925" rIns="161925" rtlCol="0" anchor="ctr"/>
          <a:p>
            <a:pPr indent="457200" algn="just" fontAlgn="auto">
              <a:lnSpc>
                <a:spcPct val="150000"/>
              </a:lnSpc>
              <a:buClrTx/>
              <a:buSzTx/>
              <a:buFontTx/>
              <a:extLst>
                <a:ext uri="{35155182-B16C-46BC-9424-99874614C6A1}">
                  <wpsdc:indentchars xmlns:wpsdc="http://www.wps.cn/officeDocument/2017/drawingmlCustomData" val="200" checksum="59296752"/>
                </a:ext>
              </a:extLst>
            </a:pPr>
            <a:r>
              <a:rPr lang="zh-CN">
                <a:solidFill>
                  <a:schemeClr val="tx1"/>
                </a:solidFill>
                <a:latin typeface="+mn-ea"/>
                <a:cs typeface="Times New Roman" panose="02020603050405020304" pitchFamily="18" charset="0"/>
              </a:rPr>
              <a:t>左图是根据文本数据利用</a:t>
            </a:r>
            <a:r>
              <a:rPr lang="en-US" altLang="zh-CN" b="1">
                <a:solidFill>
                  <a:schemeClr val="tx1"/>
                </a:solidFill>
                <a:latin typeface="Times New Roman" panose="02020603050405020304" pitchFamily="18" charset="0"/>
                <a:cs typeface="Times New Roman" panose="02020603050405020304" pitchFamily="18" charset="0"/>
              </a:rPr>
              <a:t>Networkx</a:t>
            </a:r>
            <a:r>
              <a:rPr lang="zh-CN">
                <a:solidFill>
                  <a:schemeClr val="tx1"/>
                </a:solidFill>
                <a:latin typeface="Times New Roman" panose="02020603050405020304" pitchFamily="18" charset="0"/>
                <a:cs typeface="Times New Roman" panose="02020603050405020304" pitchFamily="18" charset="0"/>
              </a:rPr>
              <a:t>和</a:t>
            </a:r>
            <a:r>
              <a:rPr lang="en-US" altLang="zh-CN" b="1">
                <a:solidFill>
                  <a:schemeClr val="tx1"/>
                </a:solidFill>
                <a:latin typeface="Times New Roman" panose="02020603050405020304" pitchFamily="18" charset="0"/>
                <a:cs typeface="Times New Roman" panose="02020603050405020304" pitchFamily="18" charset="0"/>
              </a:rPr>
              <a:t>Gephi</a:t>
            </a:r>
            <a:r>
              <a:rPr lang="zh-CN">
                <a:solidFill>
                  <a:schemeClr val="tx1"/>
                </a:solidFill>
                <a:latin typeface="+mn-ea"/>
                <a:cs typeface="Times New Roman" panose="02020603050405020304" pitchFamily="18" charset="0"/>
              </a:rPr>
              <a:t>等社会网络分析工具生成的词共现网络图，</a:t>
            </a:r>
            <a:r>
              <a:rPr lang="zh-CN">
                <a:solidFill>
                  <a:schemeClr val="tx1"/>
                </a:solidFill>
                <a:latin typeface="+mn-ea"/>
                <a:cs typeface="Times New Roman" panose="02020603050405020304" pitchFamily="18" charset="0"/>
              </a:rPr>
              <a:t>共现网络图中节点越</a:t>
            </a:r>
            <a:r>
              <a:rPr lang="zh-CN" b="1">
                <a:solidFill>
                  <a:schemeClr val="tx1"/>
                </a:solidFill>
                <a:latin typeface="+mn-ea"/>
                <a:cs typeface="Times New Roman" panose="02020603050405020304" pitchFamily="18" charset="0"/>
              </a:rPr>
              <a:t>大</a:t>
            </a:r>
            <a:r>
              <a:rPr lang="zh-CN">
                <a:solidFill>
                  <a:schemeClr val="tx1"/>
                </a:solidFill>
                <a:latin typeface="+mn-ea"/>
                <a:cs typeface="Times New Roman" panose="02020603050405020304" pitchFamily="18" charset="0"/>
              </a:rPr>
              <a:t>表示该关键词越</a:t>
            </a:r>
            <a:r>
              <a:rPr lang="zh-CN" b="1">
                <a:solidFill>
                  <a:schemeClr val="tx1"/>
                </a:solidFill>
                <a:latin typeface="+mn-ea"/>
                <a:cs typeface="Times New Roman" panose="02020603050405020304" pitchFamily="18" charset="0"/>
              </a:rPr>
              <a:t>重要</a:t>
            </a:r>
            <a:r>
              <a:rPr lang="zh-CN">
                <a:solidFill>
                  <a:schemeClr val="tx1"/>
                </a:solidFill>
                <a:latin typeface="+mn-ea"/>
                <a:cs typeface="Times New Roman" panose="02020603050405020304" pitchFamily="18" charset="0"/>
              </a:rPr>
              <a:t>；节点之间连线越</a:t>
            </a:r>
            <a:r>
              <a:rPr lang="zh-CN" b="1">
                <a:solidFill>
                  <a:schemeClr val="tx1"/>
                </a:solidFill>
                <a:latin typeface="+mn-ea"/>
                <a:cs typeface="Times New Roman" panose="02020603050405020304" pitchFamily="18" charset="0"/>
              </a:rPr>
              <a:t>粗</a:t>
            </a:r>
            <a:r>
              <a:rPr lang="zh-CN">
                <a:solidFill>
                  <a:schemeClr val="tx1"/>
                </a:solidFill>
                <a:latin typeface="+mn-ea"/>
                <a:cs typeface="Times New Roman" panose="02020603050405020304" pitchFamily="18" charset="0"/>
              </a:rPr>
              <a:t>表示词语关联性越</a:t>
            </a:r>
            <a:r>
              <a:rPr lang="zh-CN" b="1">
                <a:solidFill>
                  <a:schemeClr val="tx1"/>
                </a:solidFill>
                <a:latin typeface="+mn-ea"/>
                <a:cs typeface="Times New Roman" panose="02020603050405020304" pitchFamily="18" charset="0"/>
              </a:rPr>
              <a:t>强</a:t>
            </a:r>
            <a:r>
              <a:rPr lang="zh-CN">
                <a:solidFill>
                  <a:schemeClr val="tx1"/>
                </a:solidFill>
                <a:latin typeface="+mn-ea"/>
                <a:cs typeface="Times New Roman" panose="02020603050405020304" pitchFamily="18" charset="0"/>
              </a:rPr>
              <a:t>。</a:t>
            </a:r>
            <a:endParaRPr lang="zh-CN">
              <a:solidFill>
                <a:schemeClr val="tx1"/>
              </a:solidFill>
              <a:latin typeface="+mn-ea"/>
              <a:cs typeface="Times New Roman" panose="02020603050405020304" pitchFamily="18" charset="0"/>
            </a:endParaRPr>
          </a:p>
          <a:p>
            <a:pPr indent="385445" algn="just" fontAlgn="auto">
              <a:lnSpc>
                <a:spcPct val="150000"/>
              </a:lnSpc>
              <a:buClrTx/>
              <a:buSzTx/>
              <a:buFontTx/>
            </a:pPr>
            <a:r>
              <a:rPr lang="en-US" altLang="zh-CN">
                <a:solidFill>
                  <a:schemeClr val="tx1"/>
                </a:solidFill>
                <a:latin typeface="+mn-ea"/>
                <a:cs typeface="Times New Roman" panose="02020603050405020304" pitchFamily="18" charset="0"/>
              </a:rPr>
              <a:t> </a:t>
            </a:r>
            <a:r>
              <a:rPr lang="zh-CN" altLang="en-US">
                <a:solidFill>
                  <a:schemeClr val="tx1"/>
                </a:solidFill>
                <a:latin typeface="+mn-ea"/>
                <a:cs typeface="Times New Roman" panose="02020603050405020304" pitchFamily="18" charset="0"/>
                <a:sym typeface="+mn-ea"/>
              </a:rPr>
              <a:t>针对房间的描述，主要涉及方面有</a:t>
            </a:r>
            <a:r>
              <a:rPr lang="zh-CN" altLang="en-US" b="1">
                <a:solidFill>
                  <a:schemeClr val="tx1"/>
                </a:solidFill>
                <a:latin typeface="+mn-ea"/>
                <a:cs typeface="Times New Roman" panose="02020603050405020304" pitchFamily="18" charset="0"/>
                <a:sym typeface="+mn-ea"/>
              </a:rPr>
              <a:t>设施、环境、户型、空间布局</a:t>
            </a:r>
            <a:r>
              <a:rPr lang="zh-CN" altLang="en-US">
                <a:solidFill>
                  <a:schemeClr val="tx1"/>
                </a:solidFill>
                <a:latin typeface="+mn-ea"/>
                <a:cs typeface="Times New Roman" panose="02020603050405020304" pitchFamily="18" charset="0"/>
                <a:sym typeface="+mn-ea"/>
              </a:rPr>
              <a:t>等。</a:t>
            </a:r>
            <a:endParaRPr lang="zh-CN">
              <a:solidFill>
                <a:schemeClr val="tx1"/>
              </a:solidFill>
              <a:latin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2" name="组合 31"/>
          <p:cNvGrpSpPr/>
          <p:nvPr/>
        </p:nvGrpSpPr>
        <p:grpSpPr>
          <a:xfrm>
            <a:off x="695325" y="0"/>
            <a:ext cx="4590434" cy="1237625"/>
            <a:chOff x="695325" y="0"/>
            <a:chExt cx="4590434" cy="1237625"/>
          </a:xfrm>
        </p:grpSpPr>
        <p:sp>
          <p:nvSpPr>
            <p:cNvPr id="33" name="矩形 32"/>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34" name="文本框 33"/>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03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lang="zh-CN" altLang="en-US" sz="2800"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模型建立</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信任机制</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5"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44" name="等腰三角形 43"/>
          <p:cNvSpPr/>
          <p:nvPr/>
        </p:nvSpPr>
        <p:spPr>
          <a:xfrm rot="14340000">
            <a:off x="4562351" y="4634230"/>
            <a:ext cx="191135" cy="169545"/>
          </a:xfrm>
          <a:prstGeom prst="triangle">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nvGrpSpPr>
          <p:cNvPr id="45" name="组合 44"/>
          <p:cNvGrpSpPr/>
          <p:nvPr>
            <p:custDataLst>
              <p:tags r:id="rId1"/>
            </p:custDataLst>
          </p:nvPr>
        </p:nvGrpSpPr>
        <p:grpSpPr>
          <a:xfrm>
            <a:off x="5475617" y="2137973"/>
            <a:ext cx="753584" cy="1204913"/>
            <a:chOff x="3895199" y="813806"/>
            <a:chExt cx="1247775" cy="1995080"/>
          </a:xfrm>
        </p:grpSpPr>
        <p:sp>
          <p:nvSpPr>
            <p:cNvPr id="186" name="Freeform 3"/>
            <p:cNvSpPr/>
            <p:nvPr>
              <p:custDataLst>
                <p:tags r:id="rId2"/>
              </p:custDataLst>
            </p:nvPr>
          </p:nvSpPr>
          <p:spPr bwMode="auto">
            <a:xfrm rot="18900000">
              <a:off x="3895199" y="813806"/>
              <a:ext cx="1247775" cy="1247775"/>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noFill/>
            <a:ln w="101600" cap="flat" cmpd="sng">
              <a:solidFill>
                <a:srgbClr val="C3CDE3"/>
              </a:solidFill>
              <a:prstDash val="solid"/>
              <a:round/>
              <a:headEnd type="none" w="med" len="med"/>
              <a:tailEnd type="none" w="med" len="med"/>
            </a:ln>
            <a:effectLst/>
          </p:spPr>
          <p:txBody>
            <a:bodyPr>
              <a:normAutofit/>
            </a:bodyPr>
            <a:lstStyle/>
            <a:p>
              <a:endParaRPr lang="zh-CN" altLang="en-US">
                <a:solidFill>
                  <a:srgbClr val="77C7A3"/>
                </a:solidFill>
                <a:sym typeface="Arial" panose="020B0604020202020204" pitchFamily="34" charset="0"/>
              </a:endParaRPr>
            </a:p>
          </p:txBody>
        </p:sp>
        <p:grpSp>
          <p:nvGrpSpPr>
            <p:cNvPr id="246" name="Group 138"/>
            <p:cNvGrpSpPr/>
            <p:nvPr/>
          </p:nvGrpSpPr>
          <p:grpSpPr bwMode="auto">
            <a:xfrm rot="13500000">
              <a:off x="4396849" y="2028281"/>
              <a:ext cx="244475" cy="244475"/>
              <a:chOff x="1661" y="2750"/>
              <a:chExt cx="250" cy="250"/>
            </a:xfrm>
          </p:grpSpPr>
          <p:sp>
            <p:nvSpPr>
              <p:cNvPr id="248" name="Oval 139"/>
              <p:cNvSpPr>
                <a:spLocks noChangeArrowheads="1"/>
              </p:cNvSpPr>
              <p:nvPr>
                <p:custDataLst>
                  <p:tags r:id="rId3"/>
                </p:custDataLst>
              </p:nvPr>
            </p:nvSpPr>
            <p:spPr bwMode="auto">
              <a:xfrm>
                <a:off x="1661" y="2750"/>
                <a:ext cx="250" cy="250"/>
              </a:xfrm>
              <a:prstGeom prst="ellipse">
                <a:avLst/>
              </a:prstGeom>
              <a:solidFill>
                <a:srgbClr val="77C7A3"/>
              </a:solidFill>
              <a:ln w="101600">
                <a:solidFill>
                  <a:srgbClr val="C3CDE3"/>
                </a:solidFill>
                <a:round/>
              </a:ln>
            </p:spPr>
            <p:txBody>
              <a:bodyPr vert="eaVert" wrap="none" anchor="ctr">
                <a:normAutofit fontScale="25000" lnSpcReduction="20000"/>
              </a:bodyPr>
              <a:lstStyle>
                <a:lvl1pPr algn="l">
                  <a:defRPr>
                    <a:solidFill>
                      <a:srgbClr val="5F5F5F"/>
                    </a:solidFill>
                    <a:latin typeface="Malgun Gothic" panose="020B0503020000020004" pitchFamily="34" charset="-127"/>
                    <a:ea typeface="Malgun Gothic" panose="020B0503020000020004" pitchFamily="34" charset="-127"/>
                  </a:defRPr>
                </a:lvl1pPr>
                <a:lvl2pPr marL="742950" indent="-285750" algn="l">
                  <a:defRPr>
                    <a:solidFill>
                      <a:srgbClr val="5F5F5F"/>
                    </a:solidFill>
                    <a:latin typeface="Malgun Gothic" panose="020B0503020000020004" pitchFamily="34" charset="-127"/>
                    <a:ea typeface="Malgun Gothic" panose="020B0503020000020004" pitchFamily="34" charset="-127"/>
                  </a:defRPr>
                </a:lvl2pPr>
                <a:lvl3pPr marL="1143000" indent="-228600" algn="l">
                  <a:defRPr>
                    <a:solidFill>
                      <a:srgbClr val="5F5F5F"/>
                    </a:solidFill>
                    <a:latin typeface="Malgun Gothic" panose="020B0503020000020004" pitchFamily="34" charset="-127"/>
                    <a:ea typeface="Malgun Gothic" panose="020B0503020000020004" pitchFamily="34" charset="-127"/>
                  </a:defRPr>
                </a:lvl3pPr>
                <a:lvl4pPr marL="1600200" indent="-228600" algn="l">
                  <a:defRPr>
                    <a:solidFill>
                      <a:srgbClr val="5F5F5F"/>
                    </a:solidFill>
                    <a:latin typeface="Malgun Gothic" panose="020B0503020000020004" pitchFamily="34" charset="-127"/>
                    <a:ea typeface="Malgun Gothic" panose="020B0503020000020004" pitchFamily="34" charset="-127"/>
                  </a:defRPr>
                </a:lvl4pPr>
                <a:lvl5pPr marL="2057400" indent="-228600" algn="l">
                  <a:defRPr>
                    <a:solidFill>
                      <a:srgbClr val="5F5F5F"/>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9pPr>
              </a:lstStyle>
              <a:p>
                <a:pPr algn="ctr"/>
                <a:endParaRPr lang="ko-KR" altLang="ko-KR">
                  <a:solidFill>
                    <a:srgbClr val="77C7A3"/>
                  </a:solidFill>
                  <a:latin typeface="Calibri" panose="020F0502020204030204" charset="0"/>
                  <a:ea typeface="Malgun Gothic" panose="020B0503020000020004" pitchFamily="34" charset="-127"/>
                  <a:sym typeface="Arial" panose="020B0604020202020204" pitchFamily="34" charset="0"/>
                </a:endParaRPr>
              </a:p>
            </p:txBody>
          </p:sp>
          <p:sp>
            <p:nvSpPr>
              <p:cNvPr id="249" name="Oval 140"/>
              <p:cNvSpPr>
                <a:spLocks noChangeArrowheads="1"/>
              </p:cNvSpPr>
              <p:nvPr>
                <p:custDataLst>
                  <p:tags r:id="rId4"/>
                </p:custDataLst>
              </p:nvPr>
            </p:nvSpPr>
            <p:spPr bwMode="auto">
              <a:xfrm>
                <a:off x="1729" y="2818"/>
                <a:ext cx="114" cy="114"/>
              </a:xfrm>
              <a:prstGeom prst="ellipse">
                <a:avLst/>
              </a:prstGeom>
              <a:solidFill>
                <a:srgbClr val="FFFFFF"/>
              </a:solidFill>
              <a:ln w="101600">
                <a:solidFill>
                  <a:srgbClr val="C3CDE3"/>
                </a:solidFill>
                <a:round/>
              </a:ln>
            </p:spPr>
            <p:txBody>
              <a:bodyPr vert="eaVert" wrap="none" anchor="ctr">
                <a:normAutofit fontScale="25000" lnSpcReduction="20000"/>
              </a:bodyPr>
              <a:lstStyle>
                <a:lvl1pPr algn="l">
                  <a:defRPr>
                    <a:solidFill>
                      <a:srgbClr val="5F5F5F"/>
                    </a:solidFill>
                    <a:latin typeface="Malgun Gothic" panose="020B0503020000020004" pitchFamily="34" charset="-127"/>
                    <a:ea typeface="Malgun Gothic" panose="020B0503020000020004" pitchFamily="34" charset="-127"/>
                  </a:defRPr>
                </a:lvl1pPr>
                <a:lvl2pPr marL="742950" indent="-285750" algn="l">
                  <a:defRPr>
                    <a:solidFill>
                      <a:srgbClr val="5F5F5F"/>
                    </a:solidFill>
                    <a:latin typeface="Malgun Gothic" panose="020B0503020000020004" pitchFamily="34" charset="-127"/>
                    <a:ea typeface="Malgun Gothic" panose="020B0503020000020004" pitchFamily="34" charset="-127"/>
                  </a:defRPr>
                </a:lvl2pPr>
                <a:lvl3pPr marL="1143000" indent="-228600" algn="l">
                  <a:defRPr>
                    <a:solidFill>
                      <a:srgbClr val="5F5F5F"/>
                    </a:solidFill>
                    <a:latin typeface="Malgun Gothic" panose="020B0503020000020004" pitchFamily="34" charset="-127"/>
                    <a:ea typeface="Malgun Gothic" panose="020B0503020000020004" pitchFamily="34" charset="-127"/>
                  </a:defRPr>
                </a:lvl3pPr>
                <a:lvl4pPr marL="1600200" indent="-228600" algn="l">
                  <a:defRPr>
                    <a:solidFill>
                      <a:srgbClr val="5F5F5F"/>
                    </a:solidFill>
                    <a:latin typeface="Malgun Gothic" panose="020B0503020000020004" pitchFamily="34" charset="-127"/>
                    <a:ea typeface="Malgun Gothic" panose="020B0503020000020004" pitchFamily="34" charset="-127"/>
                  </a:defRPr>
                </a:lvl4pPr>
                <a:lvl5pPr marL="2057400" indent="-228600" algn="l">
                  <a:defRPr>
                    <a:solidFill>
                      <a:srgbClr val="5F5F5F"/>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9pPr>
              </a:lstStyle>
              <a:p>
                <a:pPr algn="ctr"/>
                <a:endParaRPr lang="ko-KR" altLang="ko-KR">
                  <a:solidFill>
                    <a:srgbClr val="77C7A3"/>
                  </a:solidFill>
                  <a:latin typeface="Calibri" panose="020F0502020204030204" charset="0"/>
                  <a:ea typeface="Malgun Gothic" panose="020B0503020000020004" pitchFamily="34" charset="-127"/>
                  <a:sym typeface="Arial" panose="020B0604020202020204" pitchFamily="34" charset="0"/>
                </a:endParaRPr>
              </a:p>
            </p:txBody>
          </p:sp>
        </p:grpSp>
        <p:sp>
          <p:nvSpPr>
            <p:cNvPr id="247" name="Line 84"/>
            <p:cNvSpPr>
              <a:spLocks noChangeShapeType="1"/>
            </p:cNvSpPr>
            <p:nvPr>
              <p:custDataLst>
                <p:tags r:id="rId5"/>
              </p:custDataLst>
            </p:nvPr>
          </p:nvSpPr>
          <p:spPr bwMode="auto">
            <a:xfrm rot="16200000" flipV="1">
              <a:off x="4232706" y="2517115"/>
              <a:ext cx="580387" cy="3154"/>
            </a:xfrm>
            <a:prstGeom prst="line">
              <a:avLst/>
            </a:prstGeom>
            <a:noFill/>
            <a:ln w="19050" cap="rnd">
              <a:solidFill>
                <a:srgbClr val="C3CDE3"/>
              </a:solidFill>
              <a:prstDash val="sysDot"/>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ormAutofit fontScale="25000" lnSpcReduction="20000"/>
            </a:bodyPr>
            <a:lstStyle/>
            <a:p>
              <a:endParaRPr lang="zh-CN" altLang="en-US">
                <a:solidFill>
                  <a:srgbClr val="77C7A3"/>
                </a:solidFill>
                <a:sym typeface="Arial" panose="020B0604020202020204" pitchFamily="34" charset="0"/>
              </a:endParaRPr>
            </a:p>
          </p:txBody>
        </p:sp>
        <p:sp>
          <p:nvSpPr>
            <p:cNvPr id="275" name="文本框 274"/>
            <p:cNvSpPr txBox="1"/>
            <p:nvPr>
              <p:custDataLst>
                <p:tags r:id="rId6"/>
              </p:custDataLst>
            </p:nvPr>
          </p:nvSpPr>
          <p:spPr>
            <a:xfrm>
              <a:off x="3947066" y="975441"/>
              <a:ext cx="1141937" cy="923330"/>
            </a:xfrm>
            <a:prstGeom prst="rect">
              <a:avLst/>
            </a:prstGeom>
            <a:noFill/>
            <a:ln>
              <a:noFill/>
            </a:ln>
          </p:spPr>
          <p:txBody>
            <a:bodyPr wrap="square" rtlCol="0">
              <a:normAutofit/>
            </a:bodyPr>
            <a:lstStyle/>
            <a:p>
              <a:pPr algn="ctr">
                <a:buClrTx/>
                <a:buSzTx/>
                <a:buFontTx/>
              </a:pPr>
              <a:r>
                <a:rPr lang="zh-CN" sz="1400" kern="10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特征信任</a:t>
              </a:r>
              <a:endParaRPr lang="zh-CN" sz="1400" kern="10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88" name="组合 287"/>
          <p:cNvGrpSpPr/>
          <p:nvPr>
            <p:custDataLst>
              <p:tags r:id="rId7"/>
            </p:custDataLst>
          </p:nvPr>
        </p:nvGrpSpPr>
        <p:grpSpPr>
          <a:xfrm>
            <a:off x="4159332" y="4203565"/>
            <a:ext cx="954311" cy="802426"/>
            <a:chOff x="2519363" y="4141084"/>
            <a:chExt cx="1580136" cy="1328648"/>
          </a:xfrm>
        </p:grpSpPr>
        <p:sp>
          <p:nvSpPr>
            <p:cNvPr id="231" name="Freeform 60"/>
            <p:cNvSpPr/>
            <p:nvPr>
              <p:custDataLst>
                <p:tags r:id="rId8"/>
              </p:custDataLst>
            </p:nvPr>
          </p:nvSpPr>
          <p:spPr bwMode="auto">
            <a:xfrm rot="18900000">
              <a:off x="2519363" y="4221957"/>
              <a:ext cx="1247775" cy="1247775"/>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noFill/>
            <a:ln w="101600" cap="flat" cmpd="sng">
              <a:solidFill>
                <a:srgbClr val="C3CDE3"/>
              </a:solidFill>
              <a:prstDash val="solid"/>
              <a:round/>
              <a:headEnd type="none" w="med" len="med"/>
              <a:tailEnd type="none" w="med" len="med"/>
            </a:ln>
            <a:effectLst/>
          </p:spPr>
          <p:txBody>
            <a:bodyPr>
              <a:normAutofit/>
            </a:bodyPr>
            <a:lstStyle/>
            <a:p>
              <a:endParaRPr lang="zh-CN" altLang="en-US">
                <a:solidFill>
                  <a:srgbClr val="77C7A3"/>
                </a:solidFill>
                <a:sym typeface="Arial" panose="020B0604020202020204" pitchFamily="34" charset="0"/>
              </a:endParaRPr>
            </a:p>
          </p:txBody>
        </p:sp>
        <p:grpSp>
          <p:nvGrpSpPr>
            <p:cNvPr id="250" name="Group 85"/>
            <p:cNvGrpSpPr/>
            <p:nvPr/>
          </p:nvGrpSpPr>
          <p:grpSpPr bwMode="auto">
            <a:xfrm rot="8100000">
              <a:off x="3437512" y="4141084"/>
              <a:ext cx="661988" cy="404813"/>
              <a:chOff x="3594" y="2950"/>
              <a:chExt cx="417" cy="255"/>
            </a:xfrm>
          </p:grpSpPr>
          <p:grpSp>
            <p:nvGrpSpPr>
              <p:cNvPr id="251" name="Group 138"/>
              <p:cNvGrpSpPr/>
              <p:nvPr/>
            </p:nvGrpSpPr>
            <p:grpSpPr bwMode="auto">
              <a:xfrm>
                <a:off x="3857" y="3051"/>
                <a:ext cx="154" cy="154"/>
                <a:chOff x="1661" y="2750"/>
                <a:chExt cx="250" cy="250"/>
              </a:xfrm>
            </p:grpSpPr>
            <p:sp>
              <p:nvSpPr>
                <p:cNvPr id="253" name="Oval 139"/>
                <p:cNvSpPr>
                  <a:spLocks noChangeArrowheads="1"/>
                </p:cNvSpPr>
                <p:nvPr>
                  <p:custDataLst>
                    <p:tags r:id="rId9"/>
                  </p:custDataLst>
                </p:nvPr>
              </p:nvSpPr>
              <p:spPr bwMode="auto">
                <a:xfrm>
                  <a:off x="1661" y="2750"/>
                  <a:ext cx="250" cy="250"/>
                </a:xfrm>
                <a:prstGeom prst="ellipse">
                  <a:avLst/>
                </a:prstGeom>
                <a:solidFill>
                  <a:srgbClr val="77C7A3"/>
                </a:solidFill>
                <a:ln w="101600">
                  <a:solidFill>
                    <a:srgbClr val="C3CDE3"/>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normAutofit fontScale="25000" lnSpcReduction="20000"/>
                </a:bodyPr>
                <a:lstStyle>
                  <a:lvl1pPr algn="l">
                    <a:defRPr>
                      <a:solidFill>
                        <a:srgbClr val="5F5F5F"/>
                      </a:solidFill>
                      <a:latin typeface="Malgun Gothic" panose="020B0503020000020004" pitchFamily="34" charset="-127"/>
                      <a:ea typeface="Malgun Gothic" panose="020B0503020000020004" pitchFamily="34" charset="-127"/>
                    </a:defRPr>
                  </a:lvl1pPr>
                  <a:lvl2pPr marL="742950" indent="-285750" algn="l">
                    <a:defRPr>
                      <a:solidFill>
                        <a:srgbClr val="5F5F5F"/>
                      </a:solidFill>
                      <a:latin typeface="Malgun Gothic" panose="020B0503020000020004" pitchFamily="34" charset="-127"/>
                      <a:ea typeface="Malgun Gothic" panose="020B0503020000020004" pitchFamily="34" charset="-127"/>
                    </a:defRPr>
                  </a:lvl2pPr>
                  <a:lvl3pPr marL="1143000" indent="-228600" algn="l">
                    <a:defRPr>
                      <a:solidFill>
                        <a:srgbClr val="5F5F5F"/>
                      </a:solidFill>
                      <a:latin typeface="Malgun Gothic" panose="020B0503020000020004" pitchFamily="34" charset="-127"/>
                      <a:ea typeface="Malgun Gothic" panose="020B0503020000020004" pitchFamily="34" charset="-127"/>
                    </a:defRPr>
                  </a:lvl3pPr>
                  <a:lvl4pPr marL="1600200" indent="-228600" algn="l">
                    <a:defRPr>
                      <a:solidFill>
                        <a:srgbClr val="5F5F5F"/>
                      </a:solidFill>
                      <a:latin typeface="Malgun Gothic" panose="020B0503020000020004" pitchFamily="34" charset="-127"/>
                      <a:ea typeface="Malgun Gothic" panose="020B0503020000020004" pitchFamily="34" charset="-127"/>
                    </a:defRPr>
                  </a:lvl4pPr>
                  <a:lvl5pPr marL="2057400" indent="-228600" algn="l">
                    <a:defRPr>
                      <a:solidFill>
                        <a:srgbClr val="5F5F5F"/>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9pPr>
                </a:lstStyle>
                <a:p>
                  <a:pPr algn="ctr"/>
                  <a:endParaRPr lang="ko-KR" altLang="ko-KR">
                    <a:solidFill>
                      <a:srgbClr val="77C7A3"/>
                    </a:solidFill>
                    <a:latin typeface="Calibri" panose="020F0502020204030204" charset="0"/>
                    <a:ea typeface="Malgun Gothic" panose="020B0503020000020004" pitchFamily="34" charset="-127"/>
                    <a:sym typeface="Arial" panose="020B0604020202020204" pitchFamily="34" charset="0"/>
                  </a:endParaRPr>
                </a:p>
              </p:txBody>
            </p:sp>
            <p:sp>
              <p:nvSpPr>
                <p:cNvPr id="254" name="Oval 140"/>
                <p:cNvSpPr>
                  <a:spLocks noChangeArrowheads="1"/>
                </p:cNvSpPr>
                <p:nvPr>
                  <p:custDataLst>
                    <p:tags r:id="rId10"/>
                  </p:custDataLst>
                </p:nvPr>
              </p:nvSpPr>
              <p:spPr bwMode="auto">
                <a:xfrm>
                  <a:off x="1729" y="2818"/>
                  <a:ext cx="114" cy="114"/>
                </a:xfrm>
                <a:prstGeom prst="ellipse">
                  <a:avLst/>
                </a:prstGeom>
                <a:solidFill>
                  <a:srgbClr val="FFFFFF"/>
                </a:solidFill>
                <a:ln w="101600">
                  <a:solidFill>
                    <a:srgbClr val="C3CDE3"/>
                  </a:solidFill>
                  <a:round/>
                </a:ln>
              </p:spPr>
              <p:txBody>
                <a:bodyPr rot="10800000" wrap="none" anchor="ctr">
                  <a:normAutofit fontScale="25000" lnSpcReduction="20000"/>
                </a:bodyPr>
                <a:lstStyle>
                  <a:lvl1pPr algn="l">
                    <a:defRPr>
                      <a:solidFill>
                        <a:srgbClr val="5F5F5F"/>
                      </a:solidFill>
                      <a:latin typeface="Malgun Gothic" panose="020B0503020000020004" pitchFamily="34" charset="-127"/>
                      <a:ea typeface="Malgun Gothic" panose="020B0503020000020004" pitchFamily="34" charset="-127"/>
                    </a:defRPr>
                  </a:lvl1pPr>
                  <a:lvl2pPr marL="742950" indent="-285750" algn="l">
                    <a:defRPr>
                      <a:solidFill>
                        <a:srgbClr val="5F5F5F"/>
                      </a:solidFill>
                      <a:latin typeface="Malgun Gothic" panose="020B0503020000020004" pitchFamily="34" charset="-127"/>
                      <a:ea typeface="Malgun Gothic" panose="020B0503020000020004" pitchFamily="34" charset="-127"/>
                    </a:defRPr>
                  </a:lvl2pPr>
                  <a:lvl3pPr marL="1143000" indent="-228600" algn="l">
                    <a:defRPr>
                      <a:solidFill>
                        <a:srgbClr val="5F5F5F"/>
                      </a:solidFill>
                      <a:latin typeface="Malgun Gothic" panose="020B0503020000020004" pitchFamily="34" charset="-127"/>
                      <a:ea typeface="Malgun Gothic" panose="020B0503020000020004" pitchFamily="34" charset="-127"/>
                    </a:defRPr>
                  </a:lvl3pPr>
                  <a:lvl4pPr marL="1600200" indent="-228600" algn="l">
                    <a:defRPr>
                      <a:solidFill>
                        <a:srgbClr val="5F5F5F"/>
                      </a:solidFill>
                      <a:latin typeface="Malgun Gothic" panose="020B0503020000020004" pitchFamily="34" charset="-127"/>
                      <a:ea typeface="Malgun Gothic" panose="020B0503020000020004" pitchFamily="34" charset="-127"/>
                    </a:defRPr>
                  </a:lvl4pPr>
                  <a:lvl5pPr marL="2057400" indent="-228600" algn="l">
                    <a:defRPr>
                      <a:solidFill>
                        <a:srgbClr val="5F5F5F"/>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9pPr>
                </a:lstStyle>
                <a:p>
                  <a:pPr algn="ctr"/>
                  <a:endParaRPr lang="ko-KR" altLang="ko-KR">
                    <a:solidFill>
                      <a:srgbClr val="77C7A3"/>
                    </a:solidFill>
                    <a:latin typeface="Calibri" panose="020F0502020204030204" charset="0"/>
                    <a:ea typeface="Malgun Gothic" panose="020B0503020000020004" pitchFamily="34" charset="-127"/>
                    <a:sym typeface="Arial" panose="020B0604020202020204" pitchFamily="34" charset="0"/>
                  </a:endParaRPr>
                </a:p>
              </p:txBody>
            </p:sp>
          </p:grpSp>
          <p:sp>
            <p:nvSpPr>
              <p:cNvPr id="252" name="Line 89"/>
              <p:cNvSpPr>
                <a:spLocks noChangeShapeType="1"/>
              </p:cNvSpPr>
              <p:nvPr>
                <p:custDataLst>
                  <p:tags r:id="rId11"/>
                </p:custDataLst>
              </p:nvPr>
            </p:nvSpPr>
            <p:spPr bwMode="auto">
              <a:xfrm rot="20700000">
                <a:off x="3594" y="2950"/>
                <a:ext cx="289" cy="157"/>
              </a:xfrm>
              <a:prstGeom prst="line">
                <a:avLst/>
              </a:prstGeom>
              <a:noFill/>
              <a:ln w="19050" cap="rnd">
                <a:solidFill>
                  <a:srgbClr val="C3CDE3"/>
                </a:solidFill>
                <a:prstDash val="sysDot"/>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ormAutofit fontScale="25000" lnSpcReduction="20000"/>
              </a:bodyPr>
              <a:lstStyle/>
              <a:p>
                <a:endParaRPr lang="zh-CN" altLang="en-US">
                  <a:solidFill>
                    <a:srgbClr val="77C7A3"/>
                  </a:solidFill>
                  <a:sym typeface="Arial" panose="020B0604020202020204" pitchFamily="34" charset="0"/>
                </a:endParaRPr>
              </a:p>
            </p:txBody>
          </p:sp>
        </p:grpSp>
        <p:sp>
          <p:nvSpPr>
            <p:cNvPr id="277" name="文本框 276"/>
            <p:cNvSpPr txBox="1"/>
            <p:nvPr>
              <p:custDataLst>
                <p:tags r:id="rId12"/>
              </p:custDataLst>
            </p:nvPr>
          </p:nvSpPr>
          <p:spPr>
            <a:xfrm>
              <a:off x="2572282" y="4494928"/>
              <a:ext cx="1141937" cy="923331"/>
            </a:xfrm>
            <a:prstGeom prst="rect">
              <a:avLst/>
            </a:prstGeom>
            <a:noFill/>
            <a:ln>
              <a:noFill/>
            </a:ln>
          </p:spPr>
          <p:txBody>
            <a:bodyPr wrap="square" rtlCol="0">
              <a:normAutofit/>
            </a:bodyPr>
            <a:lstStyle/>
            <a:p>
              <a:pPr algn="ctr">
                <a:buClrTx/>
                <a:buSzTx/>
                <a:buFontTx/>
              </a:pPr>
              <a:r>
                <a:rPr lang="zh-CN" sz="1400" kern="10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认知信任</a:t>
              </a:r>
              <a:endParaRPr lang="zh-CN" sz="1400" kern="10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83" name="组合 282"/>
          <p:cNvGrpSpPr/>
          <p:nvPr>
            <p:custDataLst>
              <p:tags r:id="rId13"/>
            </p:custDataLst>
          </p:nvPr>
        </p:nvGrpSpPr>
        <p:grpSpPr>
          <a:xfrm>
            <a:off x="6690952" y="4117023"/>
            <a:ext cx="877091" cy="960996"/>
            <a:chOff x="5149262" y="3871572"/>
            <a:chExt cx="1452278" cy="1591207"/>
          </a:xfrm>
        </p:grpSpPr>
        <p:sp>
          <p:nvSpPr>
            <p:cNvPr id="222" name="Freeform 51"/>
            <p:cNvSpPr/>
            <p:nvPr>
              <p:custDataLst>
                <p:tags r:id="rId14"/>
              </p:custDataLst>
            </p:nvPr>
          </p:nvSpPr>
          <p:spPr bwMode="auto">
            <a:xfrm rot="18900000">
              <a:off x="5341932" y="4198965"/>
              <a:ext cx="1259608" cy="1263814"/>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noFill/>
            <a:ln w="101600" cap="flat" cmpd="sng">
              <a:solidFill>
                <a:srgbClr val="C3CDE3"/>
              </a:solidFill>
              <a:prstDash val="solid"/>
              <a:round/>
              <a:headEnd type="none" w="med" len="med"/>
              <a:tailEnd type="none" w="med" len="med"/>
            </a:ln>
            <a:effectLst/>
          </p:spPr>
          <p:txBody>
            <a:bodyPr>
              <a:normAutofit/>
            </a:bodyPr>
            <a:lstStyle/>
            <a:p>
              <a:endParaRPr lang="zh-CN" altLang="en-US">
                <a:solidFill>
                  <a:srgbClr val="77C7A3"/>
                </a:solidFill>
                <a:sym typeface="Arial" panose="020B0604020202020204" pitchFamily="34" charset="0"/>
              </a:endParaRPr>
            </a:p>
          </p:txBody>
        </p:sp>
        <p:grpSp>
          <p:nvGrpSpPr>
            <p:cNvPr id="265" name="Group 101"/>
            <p:cNvGrpSpPr/>
            <p:nvPr/>
          </p:nvGrpSpPr>
          <p:grpSpPr bwMode="auto">
            <a:xfrm rot="2700000">
              <a:off x="5004558" y="4016276"/>
              <a:ext cx="673215" cy="383807"/>
              <a:chOff x="3505" y="3052"/>
              <a:chExt cx="424" cy="242"/>
            </a:xfrm>
          </p:grpSpPr>
          <p:grpSp>
            <p:nvGrpSpPr>
              <p:cNvPr id="266" name="Group 138"/>
              <p:cNvGrpSpPr/>
              <p:nvPr/>
            </p:nvGrpSpPr>
            <p:grpSpPr bwMode="auto">
              <a:xfrm>
                <a:off x="3775" y="3052"/>
                <a:ext cx="154" cy="154"/>
                <a:chOff x="1528" y="2752"/>
                <a:chExt cx="250" cy="250"/>
              </a:xfrm>
            </p:grpSpPr>
            <p:sp>
              <p:nvSpPr>
                <p:cNvPr id="268" name="Oval 139"/>
                <p:cNvSpPr>
                  <a:spLocks noChangeArrowheads="1"/>
                </p:cNvSpPr>
                <p:nvPr>
                  <p:custDataLst>
                    <p:tags r:id="rId15"/>
                  </p:custDataLst>
                </p:nvPr>
              </p:nvSpPr>
              <p:spPr bwMode="auto">
                <a:xfrm>
                  <a:off x="1528" y="2752"/>
                  <a:ext cx="250" cy="250"/>
                </a:xfrm>
                <a:prstGeom prst="ellipse">
                  <a:avLst/>
                </a:prstGeom>
                <a:solidFill>
                  <a:srgbClr val="77C7A3"/>
                </a:solidFill>
                <a:ln w="101600">
                  <a:solidFill>
                    <a:srgbClr val="C3CDE3"/>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wrap="none" anchor="ctr">
                  <a:normAutofit fontScale="25000" lnSpcReduction="20000"/>
                </a:bodyPr>
                <a:lstStyle>
                  <a:lvl1pPr algn="l">
                    <a:defRPr>
                      <a:solidFill>
                        <a:srgbClr val="5F5F5F"/>
                      </a:solidFill>
                      <a:latin typeface="Malgun Gothic" panose="020B0503020000020004" pitchFamily="34" charset="-127"/>
                      <a:ea typeface="Malgun Gothic" panose="020B0503020000020004" pitchFamily="34" charset="-127"/>
                    </a:defRPr>
                  </a:lvl1pPr>
                  <a:lvl2pPr marL="742950" indent="-285750" algn="l">
                    <a:defRPr>
                      <a:solidFill>
                        <a:srgbClr val="5F5F5F"/>
                      </a:solidFill>
                      <a:latin typeface="Malgun Gothic" panose="020B0503020000020004" pitchFamily="34" charset="-127"/>
                      <a:ea typeface="Malgun Gothic" panose="020B0503020000020004" pitchFamily="34" charset="-127"/>
                    </a:defRPr>
                  </a:lvl2pPr>
                  <a:lvl3pPr marL="1143000" indent="-228600" algn="l">
                    <a:defRPr>
                      <a:solidFill>
                        <a:srgbClr val="5F5F5F"/>
                      </a:solidFill>
                      <a:latin typeface="Malgun Gothic" panose="020B0503020000020004" pitchFamily="34" charset="-127"/>
                      <a:ea typeface="Malgun Gothic" panose="020B0503020000020004" pitchFamily="34" charset="-127"/>
                    </a:defRPr>
                  </a:lvl3pPr>
                  <a:lvl4pPr marL="1600200" indent="-228600" algn="l">
                    <a:defRPr>
                      <a:solidFill>
                        <a:srgbClr val="5F5F5F"/>
                      </a:solidFill>
                      <a:latin typeface="Malgun Gothic" panose="020B0503020000020004" pitchFamily="34" charset="-127"/>
                      <a:ea typeface="Malgun Gothic" panose="020B0503020000020004" pitchFamily="34" charset="-127"/>
                    </a:defRPr>
                  </a:lvl4pPr>
                  <a:lvl5pPr marL="2057400" indent="-228600" algn="l">
                    <a:defRPr>
                      <a:solidFill>
                        <a:srgbClr val="5F5F5F"/>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9pPr>
                </a:lstStyle>
                <a:p>
                  <a:pPr algn="ctr"/>
                  <a:endParaRPr lang="ko-KR" altLang="ko-KR">
                    <a:solidFill>
                      <a:srgbClr val="77C7A3"/>
                    </a:solidFill>
                    <a:latin typeface="Calibri" panose="020F0502020204030204" charset="0"/>
                    <a:ea typeface="Malgun Gothic" panose="020B0503020000020004" pitchFamily="34" charset="-127"/>
                    <a:sym typeface="Arial" panose="020B0604020202020204" pitchFamily="34" charset="0"/>
                  </a:endParaRPr>
                </a:p>
              </p:txBody>
            </p:sp>
            <p:sp>
              <p:nvSpPr>
                <p:cNvPr id="269" name="Oval 140"/>
                <p:cNvSpPr>
                  <a:spLocks noChangeArrowheads="1"/>
                </p:cNvSpPr>
                <p:nvPr>
                  <p:custDataLst>
                    <p:tags r:id="rId16"/>
                  </p:custDataLst>
                </p:nvPr>
              </p:nvSpPr>
              <p:spPr bwMode="auto">
                <a:xfrm>
                  <a:off x="1610" y="2835"/>
                  <a:ext cx="114" cy="114"/>
                </a:xfrm>
                <a:prstGeom prst="ellipse">
                  <a:avLst/>
                </a:prstGeom>
                <a:solidFill>
                  <a:srgbClr val="FFFFFF"/>
                </a:solidFill>
                <a:ln w="101600">
                  <a:solidFill>
                    <a:srgbClr val="C3CDE3"/>
                  </a:solidFill>
                  <a:round/>
                </a:ln>
              </p:spPr>
              <p:txBody>
                <a:bodyPr rot="10800000" vert="eaVert" wrap="none" anchor="ctr">
                  <a:normAutofit fontScale="25000" lnSpcReduction="20000"/>
                </a:bodyPr>
                <a:lstStyle>
                  <a:lvl1pPr algn="l">
                    <a:defRPr>
                      <a:solidFill>
                        <a:srgbClr val="5F5F5F"/>
                      </a:solidFill>
                      <a:latin typeface="Malgun Gothic" panose="020B0503020000020004" pitchFamily="34" charset="-127"/>
                      <a:ea typeface="Malgun Gothic" panose="020B0503020000020004" pitchFamily="34" charset="-127"/>
                    </a:defRPr>
                  </a:lvl1pPr>
                  <a:lvl2pPr marL="742950" indent="-285750" algn="l">
                    <a:defRPr>
                      <a:solidFill>
                        <a:srgbClr val="5F5F5F"/>
                      </a:solidFill>
                      <a:latin typeface="Malgun Gothic" panose="020B0503020000020004" pitchFamily="34" charset="-127"/>
                      <a:ea typeface="Malgun Gothic" panose="020B0503020000020004" pitchFamily="34" charset="-127"/>
                    </a:defRPr>
                  </a:lvl2pPr>
                  <a:lvl3pPr marL="1143000" indent="-228600" algn="l">
                    <a:defRPr>
                      <a:solidFill>
                        <a:srgbClr val="5F5F5F"/>
                      </a:solidFill>
                      <a:latin typeface="Malgun Gothic" panose="020B0503020000020004" pitchFamily="34" charset="-127"/>
                      <a:ea typeface="Malgun Gothic" panose="020B0503020000020004" pitchFamily="34" charset="-127"/>
                    </a:defRPr>
                  </a:lvl3pPr>
                  <a:lvl4pPr marL="1600200" indent="-228600" algn="l">
                    <a:defRPr>
                      <a:solidFill>
                        <a:srgbClr val="5F5F5F"/>
                      </a:solidFill>
                      <a:latin typeface="Malgun Gothic" panose="020B0503020000020004" pitchFamily="34" charset="-127"/>
                      <a:ea typeface="Malgun Gothic" panose="020B0503020000020004" pitchFamily="34" charset="-127"/>
                    </a:defRPr>
                  </a:lvl4pPr>
                  <a:lvl5pPr marL="2057400" indent="-228600" algn="l">
                    <a:defRPr>
                      <a:solidFill>
                        <a:srgbClr val="5F5F5F"/>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rgbClr val="5F5F5F"/>
                      </a:solidFill>
                      <a:latin typeface="Malgun Gothic" panose="020B0503020000020004" pitchFamily="34" charset="-127"/>
                      <a:ea typeface="Malgun Gothic" panose="020B0503020000020004" pitchFamily="34" charset="-127"/>
                    </a:defRPr>
                  </a:lvl9pPr>
                </a:lstStyle>
                <a:p>
                  <a:pPr algn="ctr"/>
                  <a:endParaRPr lang="ko-KR" altLang="ko-KR">
                    <a:solidFill>
                      <a:srgbClr val="77C7A3"/>
                    </a:solidFill>
                    <a:latin typeface="Calibri" panose="020F0502020204030204" charset="0"/>
                    <a:ea typeface="Malgun Gothic" panose="020B0503020000020004" pitchFamily="34" charset="-127"/>
                    <a:sym typeface="Arial" panose="020B0604020202020204" pitchFamily="34" charset="0"/>
                  </a:endParaRPr>
                </a:p>
              </p:txBody>
            </p:sp>
          </p:grpSp>
          <p:sp>
            <p:nvSpPr>
              <p:cNvPr id="267" name="Line 105"/>
              <p:cNvSpPr>
                <a:spLocks noChangeShapeType="1"/>
              </p:cNvSpPr>
              <p:nvPr>
                <p:custDataLst>
                  <p:tags r:id="rId17"/>
                </p:custDataLst>
              </p:nvPr>
            </p:nvSpPr>
            <p:spPr bwMode="auto">
              <a:xfrm rot="1260000" flipV="1">
                <a:off x="3505" y="3101"/>
                <a:ext cx="242" cy="193"/>
              </a:xfrm>
              <a:prstGeom prst="line">
                <a:avLst/>
              </a:prstGeom>
              <a:noFill/>
              <a:ln w="19050" cap="rnd">
                <a:solidFill>
                  <a:srgbClr val="C3CDE3"/>
                </a:solidFill>
                <a:prstDash val="sysDot"/>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FFFFFF"/>
                      </a:outerShdw>
                    </a:effectLst>
                  </a14:hiddenEffects>
                </a:ext>
              </a:extLst>
            </p:spPr>
            <p:txBody>
              <a:bodyPr>
                <a:normAutofit fontScale="35000" lnSpcReduction="20000"/>
              </a:bodyPr>
              <a:lstStyle/>
              <a:p>
                <a:endParaRPr lang="zh-CN" altLang="en-US">
                  <a:solidFill>
                    <a:srgbClr val="77C7A3"/>
                  </a:solidFill>
                  <a:sym typeface="Arial" panose="020B0604020202020204" pitchFamily="34" charset="0"/>
                </a:endParaRPr>
              </a:p>
            </p:txBody>
          </p:sp>
        </p:grpSp>
        <p:sp>
          <p:nvSpPr>
            <p:cNvPr id="278" name="文本框 277"/>
            <p:cNvSpPr txBox="1"/>
            <p:nvPr>
              <p:custDataLst>
                <p:tags r:id="rId18"/>
              </p:custDataLst>
            </p:nvPr>
          </p:nvSpPr>
          <p:spPr>
            <a:xfrm>
              <a:off x="5390983" y="4409453"/>
              <a:ext cx="1141937" cy="923330"/>
            </a:xfrm>
            <a:prstGeom prst="rect">
              <a:avLst/>
            </a:prstGeom>
            <a:noFill/>
            <a:ln>
              <a:noFill/>
            </a:ln>
          </p:spPr>
          <p:txBody>
            <a:bodyPr wrap="square" rtlCol="0">
              <a:normAutofit/>
            </a:bodyPr>
            <a:lstStyle/>
            <a:p>
              <a:pPr algn="ctr">
                <a:buClrTx/>
                <a:buSzTx/>
                <a:buFontTx/>
              </a:pPr>
              <a:r>
                <a:rPr lang="zh-CN" sz="1400" kern="10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情感信任</a:t>
              </a:r>
              <a:endParaRPr lang="zh-CN" sz="1400" kern="10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grpSp>
      <p:grpSp>
        <p:nvGrpSpPr>
          <p:cNvPr id="289" name="组合 288"/>
          <p:cNvGrpSpPr/>
          <p:nvPr>
            <p:custDataLst>
              <p:tags r:id="rId19"/>
            </p:custDataLst>
          </p:nvPr>
        </p:nvGrpSpPr>
        <p:grpSpPr>
          <a:xfrm>
            <a:off x="5301509" y="3598545"/>
            <a:ext cx="1101725" cy="967105"/>
            <a:chOff x="3852340" y="2856349"/>
            <a:chExt cx="1330544" cy="1165511"/>
          </a:xfrm>
        </p:grpSpPr>
        <p:sp>
          <p:nvSpPr>
            <p:cNvPr id="270" name="Freeform 111"/>
            <p:cNvSpPr/>
            <p:nvPr>
              <p:custDataLst>
                <p:tags r:id="rId20"/>
              </p:custDataLst>
            </p:nvPr>
          </p:nvSpPr>
          <p:spPr bwMode="auto">
            <a:xfrm rot="18900000">
              <a:off x="3935291" y="2856349"/>
              <a:ext cx="1163914" cy="1165511"/>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noFill/>
            <a:ln w="101600" cap="flat" cmpd="sng">
              <a:solidFill>
                <a:srgbClr val="BCD7DB"/>
              </a:solidFill>
              <a:prstDash val="solid"/>
              <a:round/>
              <a:headEnd type="none" w="med" len="med"/>
              <a:tailEnd type="none" w="med" len="med"/>
            </a:ln>
            <a:effectLst/>
          </p:spPr>
          <p:txBody>
            <a:bodyPr>
              <a:normAutofit/>
            </a:bodyPr>
            <a:lstStyle/>
            <a:p>
              <a:endParaRPr lang="zh-CN" altLang="en-US">
                <a:solidFill>
                  <a:srgbClr val="01C8DD"/>
                </a:solidFill>
                <a:sym typeface="Arial" panose="020B0604020202020204" pitchFamily="34" charset="0"/>
              </a:endParaRPr>
            </a:p>
          </p:txBody>
        </p:sp>
        <p:sp>
          <p:nvSpPr>
            <p:cNvPr id="281" name="文本框 280"/>
            <p:cNvSpPr txBox="1"/>
            <p:nvPr>
              <p:custDataLst>
                <p:tags r:id="rId21"/>
              </p:custDataLst>
            </p:nvPr>
          </p:nvSpPr>
          <p:spPr>
            <a:xfrm>
              <a:off x="3852340" y="3135674"/>
              <a:ext cx="1330544" cy="437736"/>
            </a:xfrm>
            <a:prstGeom prst="rect">
              <a:avLst/>
            </a:prstGeom>
            <a:noFill/>
            <a:ln>
              <a:noFill/>
            </a:ln>
          </p:spPr>
          <p:txBody>
            <a:bodyPr wrap="square" rtlCol="0">
              <a:noAutofit/>
            </a:bodyPr>
            <a:lstStyle/>
            <a:p>
              <a:pPr algn="ctr"/>
              <a:r>
                <a:rPr lang="zh-CN" altLang="en-US" sz="1200" kern="0" dirty="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信任源理论、</a:t>
              </a:r>
              <a:endParaRPr lang="zh-CN" altLang="en-US" sz="1200" kern="0" dirty="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a:p>
              <a:pPr algn="ctr"/>
              <a:r>
                <a:rPr lang="zh-CN" altLang="en-US" sz="1200" kern="0" dirty="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rPr>
                <a:t>信任传递理论</a:t>
              </a:r>
              <a:endParaRPr lang="zh-CN" altLang="en-US" sz="1200" kern="0" dirty="0">
                <a:effectLst/>
                <a:latin typeface="Times New Roman" panose="02020603050405020304" pitchFamily="18" charset="0"/>
                <a:ea typeface="微软雅黑" panose="020B0503020204020204" charset="-122"/>
                <a:cs typeface="Times New Roman" panose="02020603050405020304" pitchFamily="18" charset="0"/>
                <a:sym typeface="Arial" panose="020B0604020202020204" pitchFamily="34" charset="0"/>
              </a:endParaRPr>
            </a:p>
          </p:txBody>
        </p:sp>
      </p:grpSp>
      <p:sp>
        <p:nvSpPr>
          <p:cNvPr id="62" name="文本框 61"/>
          <p:cNvSpPr txBox="1"/>
          <p:nvPr/>
        </p:nvSpPr>
        <p:spPr>
          <a:xfrm>
            <a:off x="442595" y="5276215"/>
            <a:ext cx="5225415" cy="829945"/>
          </a:xfrm>
          <a:prstGeom prst="rect">
            <a:avLst/>
          </a:prstGeom>
          <a:noFill/>
        </p:spPr>
        <p:txBody>
          <a:bodyPr wrap="square" rtlCol="0">
            <a:spAutoFit/>
          </a:bodyPr>
          <a:lstStyle/>
          <a:p>
            <a:pPr indent="406400" algn="just" fontAlgn="auto">
              <a:buClrTx/>
              <a:buSzTx/>
              <a:buFontTx/>
              <a:extLst>
                <a:ext uri="{35155182-B16C-46BC-9424-99874614C6A1}">
                  <wpsdc:indentchars xmlns:wpsdc="http://www.wps.cn/officeDocument/2017/drawingmlCustomData" val="200" checksum="1740828767"/>
                </a:ext>
              </a:extLst>
            </a:pPr>
            <a:r>
              <a:rPr lang="zh-CN" altLang="en-US" sz="1600" kern="0">
                <a:effectLst/>
                <a:latin typeface="Times New Roman" panose="02020603050405020304" pitchFamily="18" charset="0"/>
                <a:ea typeface="微软雅黑" panose="020B0503020204020204" charset="-122"/>
                <a:cs typeface="Times New Roman" panose="02020603050405020304" pitchFamily="18" charset="0"/>
              </a:rPr>
              <a:t>房客理性思考房东和房源是否具有可靠性。</a:t>
            </a:r>
            <a:r>
              <a:rPr lang="zh-CN" altLang="en-US" sz="1600" b="1" kern="0">
                <a:effectLst/>
                <a:latin typeface="Times New Roman" panose="02020603050405020304" pitchFamily="18" charset="0"/>
                <a:ea typeface="微软雅黑" panose="020B0503020204020204" charset="-122"/>
                <a:cs typeface="Times New Roman" panose="02020603050405020304" pitchFamily="18" charset="0"/>
              </a:rPr>
              <a:t>接单率、回复率、其他房源数</a:t>
            </a:r>
            <a:r>
              <a:rPr lang="zh-CN" altLang="en-US" sz="1600" kern="0">
                <a:effectLst/>
                <a:latin typeface="Times New Roman" panose="02020603050405020304" pitchFamily="18" charset="0"/>
                <a:ea typeface="微软雅黑" panose="020B0503020204020204" charset="-122"/>
                <a:cs typeface="Times New Roman" panose="02020603050405020304" pitchFamily="18" charset="0"/>
              </a:rPr>
              <a:t>等可以客观地体现房东经营能力，从而影响房客认知。</a:t>
            </a:r>
            <a:endParaRPr lang="zh-CN" altLang="en-US" sz="1600" kern="0">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63" name="文本框 62"/>
          <p:cNvSpPr txBox="1"/>
          <p:nvPr/>
        </p:nvSpPr>
        <p:spPr>
          <a:xfrm>
            <a:off x="6449695" y="5272405"/>
            <a:ext cx="5235575" cy="829945"/>
          </a:xfrm>
          <a:prstGeom prst="rect">
            <a:avLst/>
          </a:prstGeom>
          <a:noFill/>
        </p:spPr>
        <p:txBody>
          <a:bodyPr wrap="square" rtlCol="0">
            <a:spAutoFit/>
          </a:bodyPr>
          <a:lstStyle/>
          <a:p>
            <a:pPr indent="457200" algn="just" fontAlgn="auto">
              <a:buClrTx/>
              <a:buSzTx/>
              <a:buFontTx/>
            </a:pPr>
            <a:r>
              <a:rPr lang="zh-CN" altLang="en-US" sz="1600" kern="0" dirty="0">
                <a:effectLst/>
                <a:latin typeface="Times New Roman" panose="02020603050405020304" pitchFamily="18" charset="0"/>
                <a:ea typeface="微软雅黑" panose="020B0503020204020204" charset="-122"/>
                <a:cs typeface="Times New Roman" panose="02020603050405020304" pitchFamily="18" charset="0"/>
              </a:rPr>
              <a:t>房客与房东互动中感受到对方关怀而产生的信心，房客主要是通过已消费房客的</a:t>
            </a:r>
            <a:r>
              <a:rPr lang="zh-CN" altLang="en-US" sz="1600" b="1" kern="0" dirty="0">
                <a:effectLst/>
                <a:latin typeface="Times New Roman" panose="02020603050405020304" pitchFamily="18" charset="0"/>
                <a:ea typeface="微软雅黑" panose="020B0503020204020204" charset="-122"/>
                <a:cs typeface="Times New Roman" panose="02020603050405020304" pitchFamily="18" charset="0"/>
              </a:rPr>
              <a:t>评价</a:t>
            </a:r>
            <a:r>
              <a:rPr lang="zh-CN" altLang="en-US" sz="1600" kern="0" dirty="0">
                <a:effectLst/>
                <a:latin typeface="Times New Roman" panose="02020603050405020304" pitchFamily="18" charset="0"/>
                <a:ea typeface="微软雅黑" panose="020B0503020204020204" charset="-122"/>
                <a:cs typeface="Times New Roman" panose="02020603050405020304" pitchFamily="18" charset="0"/>
              </a:rPr>
              <a:t>来间接判断房东关怀程度。</a:t>
            </a:r>
            <a:endParaRPr lang="zh-CN" altLang="en-US" sz="1600" kern="0" dirty="0">
              <a:effectLst/>
              <a:latin typeface="Times New Roman" panose="02020603050405020304" pitchFamily="18" charset="0"/>
              <a:ea typeface="微软雅黑" panose="020B0503020204020204" charset="-122"/>
              <a:cs typeface="Times New Roman" panose="02020603050405020304" pitchFamily="18" charset="0"/>
            </a:endParaRPr>
          </a:p>
        </p:txBody>
      </p:sp>
      <p:sp>
        <p:nvSpPr>
          <p:cNvPr id="64" name="文本框 63"/>
          <p:cNvSpPr txBox="1"/>
          <p:nvPr/>
        </p:nvSpPr>
        <p:spPr>
          <a:xfrm>
            <a:off x="2183765" y="1623695"/>
            <a:ext cx="7682230" cy="337185"/>
          </a:xfrm>
          <a:prstGeom prst="rect">
            <a:avLst/>
          </a:prstGeom>
          <a:noFill/>
        </p:spPr>
        <p:txBody>
          <a:bodyPr wrap="square" rtlCol="0">
            <a:spAutoFit/>
          </a:bodyPr>
          <a:lstStyle/>
          <a:p>
            <a:pPr indent="457200" algn="just" fontAlgn="auto">
              <a:buClrTx/>
              <a:buSzTx/>
              <a:buFontTx/>
            </a:pPr>
            <a:r>
              <a:rPr lang="zh-CN" altLang="en-US" sz="1600" kern="0" dirty="0">
                <a:effectLst/>
                <a:latin typeface="Times New Roman" panose="02020603050405020304" pitchFamily="18" charset="0"/>
                <a:ea typeface="微软雅黑" panose="020B0503020204020204" charset="-122"/>
                <a:cs typeface="Times New Roman" panose="02020603050405020304" pitchFamily="18" charset="0"/>
              </a:rPr>
              <a:t>基于房源产品本身的特征。</a:t>
            </a:r>
            <a:r>
              <a:rPr lang="zh-CN" altLang="en-US" sz="1600" b="1" kern="0" dirty="0">
                <a:effectLst/>
                <a:latin typeface="Times New Roman" panose="02020603050405020304" pitchFamily="18" charset="0"/>
                <a:ea typeface="微软雅黑" panose="020B0503020204020204" charset="-122"/>
                <a:cs typeface="Times New Roman" panose="02020603050405020304" pitchFamily="18" charset="0"/>
              </a:rPr>
              <a:t>价格、环境、交通</a:t>
            </a:r>
            <a:r>
              <a:rPr lang="zh-CN" altLang="en-US" sz="1600" kern="0" dirty="0">
                <a:effectLst/>
                <a:latin typeface="Times New Roman" panose="02020603050405020304" pitchFamily="18" charset="0"/>
                <a:ea typeface="微软雅黑" panose="020B0503020204020204" charset="-122"/>
                <a:cs typeface="Times New Roman" panose="02020603050405020304" pitchFamily="18" charset="0"/>
              </a:rPr>
              <a:t>是民宿产品比较重要的特征。</a:t>
            </a:r>
            <a:endParaRPr lang="zh-CN" altLang="en-US" sz="1600" kern="0" dirty="0">
              <a:effectLst/>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5"/>
                                        </p:tgtEl>
                                      </p:cBhvr>
                                      <p:by x="120000" y="12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288"/>
                                        </p:tgtEl>
                                      </p:cBhvr>
                                      <p:by x="120000" y="12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283"/>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13" name="直接连接符 12"/>
          <p:cNvCxnSpPr/>
          <p:nvPr/>
        </p:nvCxnSpPr>
        <p:spPr>
          <a:xfrm flipV="1">
            <a:off x="8308340" y="1610995"/>
            <a:ext cx="10160" cy="4185920"/>
          </a:xfrm>
          <a:prstGeom prst="line">
            <a:avLst/>
          </a:prstGeom>
          <a:ln w="19050">
            <a:solidFill>
              <a:srgbClr val="595959"/>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3" name="表格 2"/>
          <p:cNvGraphicFramePr/>
          <p:nvPr>
            <p:custDataLst>
              <p:tags r:id="rId1"/>
            </p:custDataLst>
          </p:nvPr>
        </p:nvGraphicFramePr>
        <p:xfrm>
          <a:off x="1862455" y="1405800"/>
          <a:ext cx="5368290" cy="4697940"/>
        </p:xfrm>
        <a:graphic>
          <a:graphicData uri="http://schemas.openxmlformats.org/drawingml/2006/table">
            <a:tbl>
              <a:tblPr firstRow="1" firstCol="1" bandRow="1"/>
              <a:tblGrid>
                <a:gridCol w="1282700"/>
                <a:gridCol w="1345565"/>
                <a:gridCol w="2740025"/>
              </a:tblGrid>
              <a:tr h="260985">
                <a:tc>
                  <a:txBody>
                    <a:bodyPr/>
                    <a:lstStyle/>
                    <a:p>
                      <a:pPr algn="ctr"/>
                      <a:r>
                        <a:rPr lang="zh-CN" sz="1200" b="1"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信任因素</a:t>
                      </a:r>
                      <a:endParaRPr lang="zh-CN" sz="1200" b="1"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w="19050">
                      <a:solidFill>
                        <a:schemeClr val="tx1"/>
                      </a:solidFill>
                      <a:prstDash val="solid"/>
                    </a:lnT>
                    <a:lnB w="9525">
                      <a:solidFill>
                        <a:schemeClr val="tx1"/>
                      </a:solidFill>
                      <a:prstDash val="solid"/>
                    </a:lnB>
                    <a:lnTlToBr>
                      <a:noFill/>
                    </a:lnTlToBr>
                    <a:lnBlToTr>
                      <a:noFill/>
                    </a:lnBlToTr>
                  </a:tcPr>
                </a:tc>
                <a:tc>
                  <a:txBody>
                    <a:bodyPr/>
                    <a:lstStyle/>
                    <a:p>
                      <a:pPr algn="ctr"/>
                      <a:r>
                        <a:rPr lang="zh-CN" sz="1200" b="1" kern="1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指标名称</a:t>
                      </a:r>
                      <a:endParaRPr lang="zh-CN" sz="1200" b="1" kern="1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w="19050">
                      <a:solidFill>
                        <a:schemeClr val="tx1"/>
                      </a:solidFill>
                      <a:prstDash val="solid"/>
                    </a:lnT>
                    <a:lnB w="9525">
                      <a:solidFill>
                        <a:schemeClr val="tx1"/>
                      </a:solidFill>
                      <a:prstDash val="solid"/>
                    </a:lnB>
                    <a:lnTlToBr>
                      <a:noFill/>
                    </a:lnTlToBr>
                    <a:lnBlToTr>
                      <a:noFill/>
                    </a:lnBlToTr>
                  </a:tcPr>
                </a:tc>
                <a:tc>
                  <a:txBody>
                    <a:bodyPr/>
                    <a:lstStyle/>
                    <a:p>
                      <a:pPr algn="ctr"/>
                      <a:r>
                        <a:rPr lang="zh-CN" sz="1200" b="1"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指标描述</a:t>
                      </a:r>
                      <a:endParaRPr lang="zh-CN" sz="1200" b="1"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w="19050">
                      <a:solidFill>
                        <a:schemeClr val="tx1"/>
                      </a:solidFill>
                      <a:prstDash val="solid"/>
                    </a:lnT>
                    <a:lnB w="9525">
                      <a:solidFill>
                        <a:schemeClr val="tx1"/>
                      </a:solidFill>
                      <a:prstDash val="solid"/>
                    </a:lnB>
                    <a:lnTlToBr>
                      <a:noFill/>
                    </a:lnTlToBr>
                    <a:lnBlToTr>
                      <a:noFill/>
                    </a:lnBlToTr>
                  </a:tcPr>
                </a:tc>
              </a:tr>
              <a:tr h="261000">
                <a:tc rowSpan="7">
                  <a:txBody>
                    <a:bodyPr/>
                    <a:lstStyle/>
                    <a:p>
                      <a:pPr algn="ctr"/>
                      <a:r>
                        <a:rPr lang="zh-CN" sz="1200" b="0" kern="1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基于特征的信任</a:t>
                      </a:r>
                      <a:endParaRPr lang="zh-CN" sz="1200" b="0" kern="10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w="9525">
                      <a:solidFill>
                        <a:schemeClr val="tx1"/>
                      </a:solidFill>
                      <a:prstDash val="solid"/>
                    </a:lnT>
                    <a:lnB>
                      <a:noFill/>
                    </a:lnB>
                    <a:lnTlToBr>
                      <a:noFill/>
                    </a:lnTlToBr>
                    <a:lnBlToTr>
                      <a:noFill/>
                    </a:lnBlToTr>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价格</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w="9525">
                      <a:solidFill>
                        <a:schemeClr val="tx1"/>
                      </a:solidFill>
                      <a:prstDash val="solid"/>
                    </a:lnT>
                    <a:lnB>
                      <a:noFill/>
                    </a:lnB>
                    <a:lnTlToBr>
                      <a:noFill/>
                    </a:lnTlToBr>
                    <a:lnBlToTr>
                      <a:noFill/>
                    </a:lnBlToTr>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民宿每日房租</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w="9525">
                      <a:solidFill>
                        <a:schemeClr val="tx1"/>
                      </a:solidFill>
                      <a:prstDash val="solid"/>
                    </a:lnT>
                    <a:lnB>
                      <a:noFill/>
                    </a:lnB>
                    <a:lnTlToBr>
                      <a:noFill/>
                    </a:lnTlToBr>
                    <a:lnBlToTr>
                      <a:noFill/>
                    </a:lnBlToTr>
                  </a:tcPr>
                </a:tc>
              </a:tr>
              <a:tr h="261000">
                <a:tc vMerge="1">
                  <a:tcPr marL="68580" marR="68580" marT="0" marB="0" anchor="ctr">
                    <a:lnL>
                      <a:noFill/>
                    </a:lnL>
                    <a:lnR>
                      <a:noFill/>
                    </a:lnR>
                    <a:lnT>
                      <a:noFill/>
                    </a:lnT>
                    <a:lnB>
                      <a:noFill/>
                    </a:lnB>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房源类型</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民宿为小区住宅或公寓</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1000">
                <a:tc vMerge="1">
                  <a:tcPr marL="68580" marR="68580" marT="0" marB="0" anchor="ctr">
                    <a:lnL>
                      <a:noFill/>
                    </a:lnL>
                    <a:lnR>
                      <a:noFill/>
                    </a:lnR>
                    <a:lnT>
                      <a:noFill/>
                    </a:lnT>
                    <a:lnB>
                      <a:noFill/>
                    </a:lnB>
                  </a:tcPr>
                </a:tc>
                <a:tc>
                  <a:txBody>
                    <a:bodyPr/>
                    <a:lstStyle/>
                    <a:p>
                      <a:pPr algn="ct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出租类型</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整租或单间，决定房客是否合租</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0985">
                <a:tc vMerge="1">
                  <a:tcPr marL="68580" marR="68580" marT="0" marB="0" anchor="ctr">
                    <a:lnL>
                      <a:noFill/>
                    </a:lnL>
                    <a:lnR>
                      <a:noFill/>
                    </a:lnR>
                    <a:lnT>
                      <a:noFill/>
                    </a:lnT>
                    <a:lnB>
                      <a:noFill/>
                    </a:lnB>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可住人数</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民宿可容纳最大人数</a:t>
                      </a:r>
                      <a:endPar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0985">
                <a:tc vMerge="1">
                  <a:tcPr marL="68580" marR="68580" marT="0" marB="0" anchor="ctr">
                    <a:lnL>
                      <a:noFill/>
                    </a:lnL>
                    <a:lnR>
                      <a:noFill/>
                    </a:lnR>
                    <a:lnT>
                      <a:noFill/>
                    </a:lnT>
                    <a:lnB>
                      <a:noFill/>
                    </a:lnB>
                  </a:tcPr>
                </a:tc>
                <a:tc>
                  <a:txBody>
                    <a:bodyPr/>
                    <a:lstStyle/>
                    <a:p>
                      <a:pPr algn="ct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面积</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民宿总占地面积</a:t>
                      </a:r>
                      <a:endPar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0985">
                <a:tc vMerge="1">
                  <a:tcPr marL="68580" marR="68580" marT="0" marB="0" anchor="ctr">
                    <a:lnL>
                      <a:noFill/>
                    </a:lnL>
                    <a:lnR>
                      <a:noFill/>
                    </a:lnR>
                    <a:lnT>
                      <a:noFill/>
                    </a:lnT>
                    <a:lnB>
                      <a:noFill/>
                    </a:lnB>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省份</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民宿所在省份</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0985">
                <a:tc vMerge="1">
                  <a:tcPr marL="68580" marR="68580" marT="0" marB="0" anchor="ctr">
                    <a:lnL>
                      <a:noFill/>
                    </a:lnL>
                    <a:lnR>
                      <a:noFill/>
                    </a:lnR>
                    <a:lnT>
                      <a:noFill/>
                    </a:lnT>
                    <a:lnB>
                      <a:noFill/>
                    </a:lnB>
                  </a:tcPr>
                </a:tc>
                <a:tc>
                  <a:txBody>
                    <a:bodyPr/>
                    <a:lstStyle/>
                    <a:p>
                      <a:pPr algn="ctr"/>
                      <a:r>
                        <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城区</a:t>
                      </a:r>
                      <a:endPar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民宿所在区县</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0985">
                <a:tc rowSpan="7">
                  <a:txBody>
                    <a:bodyPr/>
                    <a:lstStyle/>
                    <a:p>
                      <a:pPr algn="ctr"/>
                      <a:r>
                        <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基于认知的信任</a:t>
                      </a:r>
                      <a:endPar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描述信息</a:t>
                      </a:r>
                      <a:endParaRPr lang="zh-CN"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altLang="en-US" sz="120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mn-ea"/>
                        </a:rPr>
                        <a:t>房东对于民宿的描述文本信息</a:t>
                      </a:r>
                      <a:endParaRPr lang="zh-CN" altLang="en-US" sz="120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mn-ea"/>
                      </a:endParaRPr>
                    </a:p>
                  </a:txBody>
                  <a:tcPr marL="68580" marR="68580" marT="0" marB="0" anchor="ctr">
                    <a:lnL>
                      <a:noFill/>
                    </a:lnL>
                    <a:lnR>
                      <a:noFill/>
                    </a:lnR>
                    <a:lnT>
                      <a:noFill/>
                    </a:lnT>
                    <a:lnB>
                      <a:noFill/>
                    </a:lnB>
                    <a:lnTlToBr>
                      <a:noFill/>
                    </a:lnTlToBr>
                    <a:lnBlToTr>
                      <a:noFill/>
                    </a:lnBlToTr>
                  </a:tcPr>
                </a:tc>
              </a:tr>
              <a:tr h="261000">
                <a:tc vMerge="1">
                  <a:tcPr marL="68580" marR="68580" marT="0" marB="0" anchor="ctr">
                    <a:lnL>
                      <a:noFill/>
                    </a:lnL>
                    <a:lnR>
                      <a:noFill/>
                    </a:lnR>
                    <a:lnT>
                      <a:noFill/>
                    </a:lnT>
                    <a:lnB>
                      <a:noFill/>
                    </a:lnB>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房源评论数</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民宿评论总数</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0985">
                <a:tc vMerge="1">
                  <a:tcPr marL="68580" marR="68580" marT="0" marB="0" anchor="ctr">
                    <a:lnL>
                      <a:noFill/>
                    </a:lnL>
                    <a:lnR>
                      <a:noFill/>
                    </a:lnR>
                    <a:lnT>
                      <a:noFill/>
                    </a:lnT>
                    <a:lnB>
                      <a:noFill/>
                    </a:lnB>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房源综合得分</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altLang="en-US" sz="120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mn-ea"/>
                        </a:rPr>
                        <a:t>民宿整体得分</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sym typeface="+mn-ea"/>
                      </a:endParaRPr>
                    </a:p>
                  </a:txBody>
                  <a:tcPr marL="68580" marR="68580" marT="0" marB="0" anchor="ctr">
                    <a:lnL>
                      <a:noFill/>
                    </a:lnL>
                    <a:lnR>
                      <a:noFill/>
                    </a:lnR>
                    <a:lnT>
                      <a:noFill/>
                    </a:lnT>
                    <a:lnB>
                      <a:noFill/>
                    </a:lnB>
                    <a:lnTlToBr>
                      <a:noFill/>
                    </a:lnTlToBr>
                    <a:lnBlToTr>
                      <a:noFill/>
                    </a:lnBlToTr>
                  </a:tcPr>
                </a:tc>
              </a:tr>
              <a:tr h="261000">
                <a:tc vMerge="1">
                  <a:tcPr marL="68580" marR="68580" marT="0" marB="0" anchor="ctr">
                    <a:lnL>
                      <a:noFill/>
                    </a:lnL>
                    <a:lnR>
                      <a:noFill/>
                    </a:lnR>
                    <a:lnT>
                      <a:noFill/>
                    </a:lnT>
                    <a:lnB>
                      <a:noFill/>
                    </a:lnB>
                  </a:tcPr>
                </a:tc>
                <a:tc>
                  <a:txBody>
                    <a:bodyPr/>
                    <a:lstStyle/>
                    <a:p>
                      <a:pPr algn="ct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房主回复率</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房主回复数量占总咨询量的比例</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1000">
                <a:tc vMerge="1">
                  <a:tcPr marL="68580" marR="68580" marT="0" marB="0" anchor="ctr">
                    <a:lnL>
                      <a:noFill/>
                    </a:lnL>
                    <a:lnR>
                      <a:noFill/>
                    </a:lnR>
                    <a:lnT>
                      <a:noFill/>
                    </a:lnT>
                    <a:lnB>
                      <a:noFill/>
                    </a:lnB>
                    <a:lnTlToBr>
                      <a:noFill/>
                    </a:lnTlToBr>
                    <a:lnBlToTr>
                      <a:noFill/>
                    </a:lnBlToTr>
                  </a:tcPr>
                </a:tc>
                <a:tc>
                  <a:txBody>
                    <a:bodyPr/>
                    <a:lstStyle/>
                    <a:p>
                      <a:pPr algn="ctr">
                        <a:buNone/>
                      </a:pP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房主接单率</a:t>
                      </a:r>
                      <a:r>
                        <a:rPr lang="en-US" altLang="zh-CN"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 </a:t>
                      </a:r>
                      <a:endParaRPr lang="en-US" altLang="zh-CN"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buNone/>
                      </a:pP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房主订单接受率</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1000">
                <a:tc vMerge="1">
                  <a:tcPr marL="68580" marR="68580" marT="0" marB="0" anchor="ctr">
                    <a:lnL>
                      <a:noFill/>
                    </a:lnL>
                    <a:lnR>
                      <a:noFill/>
                    </a:lnR>
                    <a:lnT>
                      <a:noFill/>
                    </a:lnT>
                    <a:lnB>
                      <a:noFill/>
                    </a:lnB>
                    <a:lnTlToBr>
                      <a:noFill/>
                    </a:lnTlToBr>
                    <a:lnBlToTr>
                      <a:noFill/>
                    </a:lnBlToTr>
                  </a:tcPr>
                </a:tc>
                <a:tc>
                  <a:txBody>
                    <a:bodyPr/>
                    <a:lstStyle/>
                    <a:p>
                      <a:pPr algn="ctr">
                        <a:buNone/>
                      </a:pP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其他房源数</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buNone/>
                      </a:pP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房主拥有其他房源数</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1000">
                <a:tc vMerge="1">
                  <a:tcPr marL="68580" marR="68580" marT="0" marB="0" anchor="ctr">
                    <a:lnL>
                      <a:noFill/>
                    </a:lnL>
                    <a:lnR>
                      <a:noFill/>
                    </a:lnR>
                    <a:lnT>
                      <a:noFill/>
                    </a:lnT>
                    <a:lnB>
                      <a:noFill/>
                    </a:lnB>
                    <a:lnTlToBr>
                      <a:noFill/>
                    </a:lnTlToBr>
                    <a:lnBlToTr>
                      <a:noFill/>
                    </a:lnBlToTr>
                  </a:tcPr>
                </a:tc>
                <a:tc>
                  <a:txBody>
                    <a:bodyPr/>
                    <a:lstStyle/>
                    <a:p>
                      <a:pPr algn="ctr">
                        <a:buNone/>
                      </a:pP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其他房源平均分</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buNone/>
                      </a:pP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房主其他房源的平均得分</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1000">
                <a:tc rowSpan="3">
                  <a:txBody>
                    <a:bodyPr/>
                    <a:lstStyle/>
                    <a:p>
                      <a:pPr algn="ctr">
                        <a:buNone/>
                      </a:pPr>
                      <a:r>
                        <a:rPr lang="zh-CN" altLang="en-US"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基于情感的信任</a:t>
                      </a:r>
                      <a:endParaRPr lang="zh-CN" altLang="en-US" sz="1200" b="0" kern="10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w="19050">
                      <a:solidFill>
                        <a:schemeClr val="tx1"/>
                      </a:solidFill>
                      <a:prstDash val="solid"/>
                    </a:lnB>
                    <a:lnTlToBr>
                      <a:noFill/>
                    </a:lnTlToBr>
                    <a:lnBlToTr>
                      <a:noFill/>
                    </a:lnBlToTr>
                  </a:tcPr>
                </a:tc>
                <a:tc>
                  <a:txBody>
                    <a:bodyPr/>
                    <a:lstStyle/>
                    <a:p>
                      <a:pPr algn="ctr">
                        <a:buNone/>
                      </a:pP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评论信息</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buNone/>
                      </a:pP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房客评价蕴含的情感信息</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1000">
                <a:tc vMerge="1">
                  <a:tcPr marL="68580" marR="68580" marT="0" marB="0" anchor="ctr">
                    <a:lnL>
                      <a:noFill/>
                    </a:lnL>
                    <a:lnR>
                      <a:noFill/>
                    </a:lnR>
                    <a:lnT>
                      <a:noFill/>
                    </a:lnT>
                    <a:lnB>
                      <a:noFill/>
                    </a:lnB>
                    <a:lnTlToBr>
                      <a:noFill/>
                    </a:lnTlToBr>
                    <a:lnBlToTr>
                      <a:noFill/>
                    </a:lnBlToTr>
                  </a:tcPr>
                </a:tc>
                <a:tc>
                  <a:txBody>
                    <a:bodyPr/>
                    <a:lstStyle/>
                    <a:p>
                      <a:pPr algn="ctr">
                        <a:buNone/>
                      </a:pP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房主好评率</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c>
                  <a:txBody>
                    <a:bodyPr/>
                    <a:lstStyle/>
                    <a:p>
                      <a:pPr algn="ctr">
                        <a:buNone/>
                      </a:pP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房主好评数占全部评论数量比例</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a:noFill/>
                    </a:lnB>
                    <a:lnTlToBr>
                      <a:noFill/>
                    </a:lnTlToBr>
                    <a:lnBlToTr>
                      <a:noFill/>
                    </a:lnBlToTr>
                  </a:tcPr>
                </a:tc>
              </a:tr>
              <a:tr h="261000">
                <a:tc vMerge="1">
                  <a:tcPr marL="68580" marR="68580" marT="0" marB="0" anchor="ctr">
                    <a:lnL>
                      <a:noFill/>
                    </a:lnL>
                    <a:lnR>
                      <a:noFill/>
                    </a:lnR>
                    <a:lnT>
                      <a:noFill/>
                    </a:lnT>
                    <a:lnB w="19050">
                      <a:solidFill>
                        <a:schemeClr val="tx1"/>
                      </a:solidFill>
                      <a:prstDash val="solid"/>
                    </a:lnB>
                    <a:lnTlToBr>
                      <a:noFill/>
                    </a:lnTlToBr>
                    <a:lnBlToTr>
                      <a:noFill/>
                    </a:lnBlToTr>
                  </a:tcPr>
                </a:tc>
                <a:tc>
                  <a:txBody>
                    <a:bodyPr/>
                    <a:lstStyle/>
                    <a:p>
                      <a:pPr algn="ctr">
                        <a:buNone/>
                      </a:pPr>
                      <a:r>
                        <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房源好评率</a:t>
                      </a:r>
                      <a:endParaRPr lang="zh-CN" altLang="en-US" sz="1200" b="0" kern="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w="19050">
                      <a:solidFill>
                        <a:schemeClr val="tx1"/>
                      </a:solidFill>
                      <a:prstDash val="solid"/>
                    </a:lnB>
                    <a:lnTlToBr>
                      <a:noFill/>
                    </a:lnTlToBr>
                    <a:lnBlToTr>
                      <a:noFill/>
                    </a:lnBlToTr>
                  </a:tcPr>
                </a:tc>
                <a:tc>
                  <a:txBody>
                    <a:bodyPr/>
                    <a:lstStyle/>
                    <a:p>
                      <a:pPr algn="ctr">
                        <a:buNone/>
                      </a:pPr>
                      <a:r>
                        <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rPr>
                        <a:t>房源好评数占全部评论数量比例</a:t>
                      </a:r>
                      <a:endParaRPr lang="zh-CN" altLang="en-US" sz="1200" b="0" kern="0" dirty="0">
                        <a:solidFill>
                          <a:schemeClr val="tx1"/>
                        </a:solidFill>
                        <a:effectLst/>
                        <a:latin typeface="Times New Roman" panose="02020603050405020304" pitchFamily="18" charset="0"/>
                        <a:ea typeface="微软雅黑" panose="020B0503020204020204" charset="-122"/>
                        <a:cs typeface="Times New Roman" panose="02020603050405020304" pitchFamily="18" charset="0"/>
                      </a:endParaRPr>
                    </a:p>
                  </a:txBody>
                  <a:tcPr marL="68580" marR="68580" marT="0" marB="0" anchor="ctr">
                    <a:lnL>
                      <a:noFill/>
                    </a:lnL>
                    <a:lnR>
                      <a:noFill/>
                    </a:lnR>
                    <a:lnT>
                      <a:noFill/>
                    </a:lnT>
                    <a:lnB w="19050">
                      <a:solidFill>
                        <a:schemeClr val="tx1"/>
                      </a:solidFill>
                      <a:prstDash val="solid"/>
                    </a:lnB>
                    <a:lnTlToBr>
                      <a:noFill/>
                    </a:lnTlToBr>
                    <a:lnBlToTr>
                      <a:noFill/>
                    </a:lnBlToTr>
                  </a:tcPr>
                </a:tc>
              </a:tr>
            </a:tbl>
          </a:graphicData>
        </a:graphic>
      </p:graphicFrame>
      <p:grpSp>
        <p:nvGrpSpPr>
          <p:cNvPr id="32" name="组合 31"/>
          <p:cNvGrpSpPr/>
          <p:nvPr/>
        </p:nvGrpSpPr>
        <p:grpSpPr>
          <a:xfrm>
            <a:off x="695325" y="0"/>
            <a:ext cx="4590434" cy="1237625"/>
            <a:chOff x="695325" y="0"/>
            <a:chExt cx="4590434" cy="1237625"/>
          </a:xfrm>
        </p:grpSpPr>
        <p:sp>
          <p:nvSpPr>
            <p:cNvPr id="33" name="矩形 32"/>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34" name="文本框 33"/>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03 </a:t>
              </a:r>
              <a:r>
                <a:rPr lang="zh-CN" altLang="en-US" sz="2800"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模型建立</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指标体系</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35"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8" name="矩形: 圆角 52"/>
          <p:cNvSpPr/>
          <p:nvPr/>
        </p:nvSpPr>
        <p:spPr>
          <a:xfrm>
            <a:off x="8775065" y="2273300"/>
            <a:ext cx="2658110" cy="2776855"/>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20" name="矩形 19"/>
          <p:cNvSpPr/>
          <p:nvPr/>
        </p:nvSpPr>
        <p:spPr>
          <a:xfrm>
            <a:off x="8775700" y="2273300"/>
            <a:ext cx="2657475" cy="277749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4145" rIns="144145" rtlCol="0" anchor="ctr" anchorCtr="0"/>
          <a:lstStyle/>
          <a:p>
            <a:pPr indent="457200" algn="just" fontAlgn="auto">
              <a:lnSpc>
                <a:spcPct val="150000"/>
              </a:lnSpc>
              <a:buClrTx/>
              <a:buSzTx/>
              <a:buFontTx/>
              <a:extLst>
                <a:ext uri="{35155182-B16C-46BC-9424-99874614C6A1}">
                  <wpsdc:indentchars xmlns:wpsdc="http://www.wps.cn/officeDocument/2017/drawingmlCustomData" val="200" checksum="59296752"/>
                </a:ext>
              </a:extLst>
            </a:pPr>
            <a:r>
              <a:rPr>
                <a:solidFill>
                  <a:schemeClr val="tx1"/>
                </a:solidFill>
                <a:latin typeface="+mn-ea"/>
                <a:cs typeface="Times New Roman" panose="02020603050405020304" pitchFamily="18" charset="0"/>
                <a:sym typeface="+mn-ea"/>
              </a:rPr>
              <a:t>根据</a:t>
            </a:r>
            <a:r>
              <a:rPr lang="zh-CN">
                <a:solidFill>
                  <a:schemeClr val="tx1"/>
                </a:solidFill>
                <a:latin typeface="+mn-ea"/>
                <a:cs typeface="Times New Roman" panose="02020603050405020304" pitchFamily="18" charset="0"/>
                <a:sym typeface="+mn-ea"/>
              </a:rPr>
              <a:t>房客评论与房东描述的文本分析结果，</a:t>
            </a:r>
            <a:r>
              <a:rPr>
                <a:solidFill>
                  <a:schemeClr val="tx1"/>
                </a:solidFill>
                <a:latin typeface="+mn-ea"/>
                <a:cs typeface="Times New Roman" panose="02020603050405020304" pitchFamily="18" charset="0"/>
                <a:sym typeface="+mn-ea"/>
              </a:rPr>
              <a:t>结合信任机制相关理论，基于</a:t>
            </a:r>
            <a:r>
              <a:rPr b="1">
                <a:solidFill>
                  <a:schemeClr val="tx1"/>
                </a:solidFill>
                <a:latin typeface="+mn-ea"/>
                <a:cs typeface="Times New Roman" panose="02020603050405020304" pitchFamily="18" charset="0"/>
                <a:sym typeface="+mn-ea"/>
              </a:rPr>
              <a:t>特征、认知</a:t>
            </a:r>
            <a:r>
              <a:rPr>
                <a:solidFill>
                  <a:schemeClr val="tx1"/>
                </a:solidFill>
                <a:latin typeface="+mn-ea"/>
                <a:cs typeface="Times New Roman" panose="02020603050405020304" pitchFamily="18" charset="0"/>
                <a:sym typeface="+mn-ea"/>
              </a:rPr>
              <a:t>与</a:t>
            </a:r>
            <a:r>
              <a:rPr b="1">
                <a:solidFill>
                  <a:schemeClr val="tx1"/>
                </a:solidFill>
                <a:latin typeface="+mn-ea"/>
                <a:cs typeface="Times New Roman" panose="02020603050405020304" pitchFamily="18" charset="0"/>
                <a:sym typeface="+mn-ea"/>
              </a:rPr>
              <a:t>情感</a:t>
            </a:r>
            <a:r>
              <a:rPr>
                <a:solidFill>
                  <a:schemeClr val="tx1"/>
                </a:solidFill>
                <a:latin typeface="+mn-ea"/>
                <a:cs typeface="Times New Roman" panose="02020603050405020304" pitchFamily="18" charset="0"/>
                <a:sym typeface="+mn-ea"/>
              </a:rPr>
              <a:t>三个信任维度的指标体系如左侧表所示。</a:t>
            </a:r>
            <a:endParaRPr>
              <a:solidFill>
                <a:schemeClr val="tx1"/>
              </a:solidFill>
              <a:latin typeface="+mn-ea"/>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5" descr="C:\Users\dell\Desktop\3.png3"/>
          <p:cNvPicPr>
            <a:picLocks noChangeAspect="1"/>
          </p:cNvPicPr>
          <p:nvPr>
            <p:custDataLst>
              <p:tags r:id="rId1"/>
            </p:custDataLst>
          </p:nvPr>
        </p:nvPicPr>
        <p:blipFill>
          <a:blip r:embed="rId2"/>
          <a:srcRect/>
          <a:stretch>
            <a:fillRect/>
          </a:stretch>
        </p:blipFill>
        <p:spPr>
          <a:xfrm>
            <a:off x="6594475" y="3292475"/>
            <a:ext cx="4053840" cy="2753995"/>
          </a:xfrm>
          <a:prstGeom prst="rect">
            <a:avLst/>
          </a:prstGeom>
        </p:spPr>
      </p:pic>
      <p:pic>
        <p:nvPicPr>
          <p:cNvPr id="100" name="图片 99" descr="C:\Users\dell\Desktop\4.png4"/>
          <p:cNvPicPr/>
          <p:nvPr/>
        </p:nvPicPr>
        <p:blipFill>
          <a:blip r:embed="rId3"/>
          <a:srcRect/>
          <a:stretch>
            <a:fillRect/>
          </a:stretch>
        </p:blipFill>
        <p:spPr>
          <a:xfrm>
            <a:off x="5520055" y="1240155"/>
            <a:ext cx="6014085" cy="1823085"/>
          </a:xfrm>
          <a:prstGeom prst="rect">
            <a:avLst/>
          </a:prstGeom>
          <a:noFill/>
          <a:ln w="9525">
            <a:noFill/>
          </a:ln>
        </p:spPr>
      </p:pic>
      <p:grpSp>
        <p:nvGrpSpPr>
          <p:cNvPr id="8" name="组合 7"/>
          <p:cNvGrpSpPr/>
          <p:nvPr/>
        </p:nvGrpSpPr>
        <p:grpSpPr>
          <a:xfrm>
            <a:off x="695325" y="0"/>
            <a:ext cx="4428509" cy="1240165"/>
            <a:chOff x="695325" y="0"/>
            <a:chExt cx="4428509" cy="1240165"/>
          </a:xfrm>
        </p:grpSpPr>
        <p:sp>
          <p:nvSpPr>
            <p:cNvPr id="9" name="矩形 8"/>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10" name="文本框 9"/>
            <p:cNvSpPr txBox="1"/>
            <p:nvPr/>
          </p:nvSpPr>
          <p:spPr>
            <a:xfrm>
              <a:off x="1437204" y="28703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03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lang="zh-CN" altLang="en-US" sz="2800"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模型建立</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lang="en-US" altLang="zh-CN" sz="2000"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情感量化模型</a:t>
              </a:r>
              <a:endParaRPr lang="zh-CN" altLang="en-US"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1"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cxnSp>
        <p:nvCxnSpPr>
          <p:cNvPr id="13" name="直接连接符 12"/>
          <p:cNvCxnSpPr/>
          <p:nvPr/>
        </p:nvCxnSpPr>
        <p:spPr>
          <a:xfrm flipH="1">
            <a:off x="5141595" y="1237615"/>
            <a:ext cx="20320" cy="5163820"/>
          </a:xfrm>
          <a:prstGeom prst="line">
            <a:avLst/>
          </a:prstGeom>
          <a:ln w="19050">
            <a:solidFill>
              <a:srgbClr val="595959"/>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8448675" y="3063240"/>
            <a:ext cx="568325" cy="306705"/>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(a)</a:t>
            </a:r>
            <a:endParaRPr lang="en-US" altLang="zh-CN" sz="1400">
              <a:latin typeface="Times New Roman" panose="02020603050405020304" pitchFamily="18" charset="0"/>
              <a:cs typeface="Times New Roman" panose="02020603050405020304" pitchFamily="18" charset="0"/>
            </a:endParaRPr>
          </a:p>
        </p:txBody>
      </p:sp>
      <p:sp>
        <p:nvSpPr>
          <p:cNvPr id="3" name="文本框 2"/>
          <p:cNvSpPr txBox="1"/>
          <p:nvPr/>
        </p:nvSpPr>
        <p:spPr>
          <a:xfrm>
            <a:off x="8448675" y="6046470"/>
            <a:ext cx="568325" cy="306705"/>
          </a:xfrm>
          <a:prstGeom prst="rect">
            <a:avLst/>
          </a:prstGeom>
          <a:noFill/>
        </p:spPr>
        <p:txBody>
          <a:bodyPr wrap="square" rtlCol="0">
            <a:spAutoFit/>
          </a:bodyPr>
          <a:lstStyle/>
          <a:p>
            <a:pPr>
              <a:buClrTx/>
              <a:buSzTx/>
              <a:buFontTx/>
            </a:pPr>
            <a:r>
              <a:rPr lang="en-US" altLang="zh-CN" sz="1400">
                <a:latin typeface="Times New Roman" panose="02020603050405020304" pitchFamily="18" charset="0"/>
                <a:cs typeface="Times New Roman" panose="02020603050405020304" pitchFamily="18" charset="0"/>
              </a:rPr>
              <a:t>(b)</a:t>
            </a:r>
            <a:endParaRPr lang="en-US" altLang="zh-CN" sz="1400">
              <a:latin typeface="Times New Roman" panose="02020603050405020304" pitchFamily="18" charset="0"/>
              <a:cs typeface="Times New Roman" panose="02020603050405020304" pitchFamily="18" charset="0"/>
            </a:endParaRPr>
          </a:p>
        </p:txBody>
      </p:sp>
      <p:graphicFrame>
        <p:nvGraphicFramePr>
          <p:cNvPr id="5" name="对象 4"/>
          <p:cNvGraphicFramePr>
            <a:graphicFrameLocks noChangeAspect="1"/>
          </p:cNvGraphicFramePr>
          <p:nvPr/>
        </p:nvGraphicFramePr>
        <p:xfrm>
          <a:off x="544195" y="1585595"/>
          <a:ext cx="4238625" cy="808990"/>
        </p:xfrm>
        <a:graphic>
          <a:graphicData uri="http://schemas.openxmlformats.org/presentationml/2006/ole">
            <mc:AlternateContent xmlns:mc="http://schemas.openxmlformats.org/markup-compatibility/2006">
              <mc:Choice xmlns:v="urn:schemas-microsoft-com:vml" Requires="v">
                <p:oleObj spid="_x0000_s4" name="" r:id="rId4" imgW="2349500" imgH="482600" progId="Equation.KSEE3">
                  <p:embed/>
                </p:oleObj>
              </mc:Choice>
              <mc:Fallback>
                <p:oleObj name="" r:id="rId4" imgW="2349500" imgH="482600" progId="Equation.KSEE3">
                  <p:embed/>
                  <p:pic>
                    <p:nvPicPr>
                      <p:cNvPr id="0" name="图片 11"/>
                      <p:cNvPicPr/>
                      <p:nvPr/>
                    </p:nvPicPr>
                    <p:blipFill>
                      <a:blip r:embed="rId5"/>
                      <a:stretch>
                        <a:fillRect/>
                      </a:stretch>
                    </p:blipFill>
                    <p:spPr>
                      <a:xfrm>
                        <a:off x="544195" y="1585595"/>
                        <a:ext cx="4238625" cy="808990"/>
                      </a:xfrm>
                      <a:prstGeom prst="rect">
                        <a:avLst/>
                      </a:prstGeom>
                      <a:noFill/>
                      <a:ln w="38100">
                        <a:noFill/>
                        <a:miter/>
                      </a:ln>
                    </p:spPr>
                  </p:pic>
                </p:oleObj>
              </mc:Fallback>
            </mc:AlternateContent>
          </a:graphicData>
        </a:graphic>
      </p:graphicFrame>
      <p:graphicFrame>
        <p:nvGraphicFramePr>
          <p:cNvPr id="14" name="对象 13"/>
          <p:cNvGraphicFramePr>
            <a:graphicFrameLocks noChangeAspect="1"/>
          </p:cNvGraphicFramePr>
          <p:nvPr/>
        </p:nvGraphicFramePr>
        <p:xfrm>
          <a:off x="695325" y="2658110"/>
          <a:ext cx="4446270" cy="884555"/>
        </p:xfrm>
        <a:graphic>
          <a:graphicData uri="http://schemas.openxmlformats.org/presentationml/2006/ole">
            <mc:AlternateContent xmlns:mc="http://schemas.openxmlformats.org/markup-compatibility/2006">
              <mc:Choice xmlns:v="urn:schemas-microsoft-com:vml" Requires="v">
                <p:oleObj spid="_x0000_s6" name="" r:id="rId6" imgW="3644900" imgH="749300" progId="Equation.KSEE3">
                  <p:embed/>
                </p:oleObj>
              </mc:Choice>
              <mc:Fallback>
                <p:oleObj name="" r:id="rId6" imgW="3644900" imgH="749300" progId="Equation.KSEE3">
                  <p:embed/>
                  <p:pic>
                    <p:nvPicPr>
                      <p:cNvPr id="0" name="图片 14"/>
                      <p:cNvPicPr/>
                      <p:nvPr/>
                    </p:nvPicPr>
                    <p:blipFill>
                      <a:blip r:embed="rId7"/>
                      <a:stretch>
                        <a:fillRect/>
                      </a:stretch>
                    </p:blipFill>
                    <p:spPr>
                      <a:xfrm>
                        <a:off x="695325" y="2658110"/>
                        <a:ext cx="4446270" cy="884555"/>
                      </a:xfrm>
                      <a:prstGeom prst="rect">
                        <a:avLst/>
                      </a:prstGeom>
                      <a:noFill/>
                      <a:ln w="38100">
                        <a:noFill/>
                        <a:miter/>
                      </a:ln>
                    </p:spPr>
                  </p:pic>
                </p:oleObj>
              </mc:Fallback>
            </mc:AlternateContent>
          </a:graphicData>
        </a:graphic>
      </p:graphicFrame>
      <p:graphicFrame>
        <p:nvGraphicFramePr>
          <p:cNvPr id="7" name="对象 -2147482617"/>
          <p:cNvGraphicFramePr>
            <a:graphicFrameLocks noChangeAspect="1"/>
          </p:cNvGraphicFramePr>
          <p:nvPr/>
        </p:nvGraphicFramePr>
        <p:xfrm>
          <a:off x="1527810" y="3806190"/>
          <a:ext cx="2329815" cy="1111250"/>
        </p:xfrm>
        <a:graphic>
          <a:graphicData uri="http://schemas.openxmlformats.org/presentationml/2006/ole">
            <mc:AlternateContent xmlns:mc="http://schemas.openxmlformats.org/markup-compatibility/2006">
              <mc:Choice xmlns:v="urn:schemas-microsoft-com:vml" Requires="v">
                <p:oleObj spid="_x0000_s12" name="" r:id="rId8" imgW="1155700" imgH="685800" progId="Equation.KSEE3">
                  <p:embed/>
                </p:oleObj>
              </mc:Choice>
              <mc:Fallback>
                <p:oleObj name="" r:id="rId8" imgW="1155700" imgH="685800" progId="Equation.KSEE3">
                  <p:embed/>
                  <p:pic>
                    <p:nvPicPr>
                      <p:cNvPr id="0" name="图片 15"/>
                      <p:cNvPicPr/>
                      <p:nvPr/>
                    </p:nvPicPr>
                    <p:blipFill>
                      <a:blip r:embed="rId9"/>
                      <a:stretch>
                        <a:fillRect/>
                      </a:stretch>
                    </p:blipFill>
                    <p:spPr>
                      <a:xfrm>
                        <a:off x="1527810" y="3806190"/>
                        <a:ext cx="2329815" cy="1111250"/>
                      </a:xfrm>
                      <a:prstGeom prst="rect">
                        <a:avLst/>
                      </a:prstGeom>
                      <a:noFill/>
                      <a:ln w="38100">
                        <a:noFill/>
                        <a:miter/>
                      </a:ln>
                    </p:spPr>
                  </p:pic>
                </p:oleObj>
              </mc:Fallback>
            </mc:AlternateContent>
          </a:graphicData>
        </a:graphic>
      </p:graphicFrame>
      <p:graphicFrame>
        <p:nvGraphicFramePr>
          <p:cNvPr id="15" name="对象 -2147482612"/>
          <p:cNvGraphicFramePr>
            <a:graphicFrameLocks noChangeAspect="1"/>
          </p:cNvGraphicFramePr>
          <p:nvPr/>
        </p:nvGraphicFramePr>
        <p:xfrm>
          <a:off x="901700" y="5094605"/>
          <a:ext cx="3523615" cy="842645"/>
        </p:xfrm>
        <a:graphic>
          <a:graphicData uri="http://schemas.openxmlformats.org/presentationml/2006/ole">
            <mc:AlternateContent xmlns:mc="http://schemas.openxmlformats.org/markup-compatibility/2006">
              <mc:Choice xmlns:v="urn:schemas-microsoft-com:vml" Requires="v">
                <p:oleObj spid="_x0000_s16" name="" r:id="rId10" imgW="1752600" imgH="419100" progId="Equation.KSEE3">
                  <p:embed/>
                </p:oleObj>
              </mc:Choice>
              <mc:Fallback>
                <p:oleObj name="" r:id="rId10" imgW="1752600" imgH="419100" progId="Equation.KSEE3">
                  <p:embed/>
                  <p:pic>
                    <p:nvPicPr>
                      <p:cNvPr id="0" name="图片 16"/>
                      <p:cNvPicPr/>
                      <p:nvPr/>
                    </p:nvPicPr>
                    <p:blipFill>
                      <a:blip r:embed="rId11"/>
                      <a:stretch>
                        <a:fillRect/>
                      </a:stretch>
                    </p:blipFill>
                    <p:spPr>
                      <a:xfrm>
                        <a:off x="901700" y="5094605"/>
                        <a:ext cx="3523615" cy="842645"/>
                      </a:xfrm>
                      <a:prstGeom prst="rect">
                        <a:avLst/>
                      </a:prstGeom>
                      <a:noFill/>
                      <a:ln w="38100">
                        <a:noFill/>
                        <a:miter/>
                      </a:ln>
                    </p:spPr>
                  </p:pic>
                </p:oleObj>
              </mc:Fallback>
            </mc:AlternateContent>
          </a:graphicData>
        </a:graphic>
      </p:graphicFrame>
      <p:sp>
        <p:nvSpPr>
          <p:cNvPr id="18" name="椭圆 17"/>
          <p:cNvSpPr/>
          <p:nvPr/>
        </p:nvSpPr>
        <p:spPr>
          <a:xfrm>
            <a:off x="5429250" y="2713355"/>
            <a:ext cx="820420" cy="404495"/>
          </a:xfrm>
          <a:prstGeom prst="ellipse">
            <a:avLst/>
          </a:prstGeom>
          <a:noFill/>
          <a:ln w="22225">
            <a:solidFill>
              <a:srgbClr val="3A4E86"/>
            </a:solid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
        <p:nvSpPr>
          <p:cNvPr id="22" name="椭圆 21"/>
          <p:cNvSpPr/>
          <p:nvPr/>
        </p:nvSpPr>
        <p:spPr>
          <a:xfrm>
            <a:off x="5429250" y="2253615"/>
            <a:ext cx="819785" cy="404495"/>
          </a:xfrm>
          <a:prstGeom prst="ellipse">
            <a:avLst/>
          </a:prstGeom>
          <a:noFill/>
          <a:ln w="22225">
            <a:solidFill>
              <a:srgbClr val="3A4E86"/>
            </a:solid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
        <p:nvSpPr>
          <p:cNvPr id="23" name="椭圆 22"/>
          <p:cNvSpPr/>
          <p:nvPr/>
        </p:nvSpPr>
        <p:spPr>
          <a:xfrm>
            <a:off x="5429250" y="1793875"/>
            <a:ext cx="819785" cy="404495"/>
          </a:xfrm>
          <a:prstGeom prst="ellipse">
            <a:avLst/>
          </a:prstGeom>
          <a:noFill/>
          <a:ln w="22225">
            <a:solidFill>
              <a:schemeClr val="accent3">
                <a:lumMod val="50000"/>
              </a:schemeClr>
            </a:solid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
        <p:nvSpPr>
          <p:cNvPr id="26" name="圆角矩形 25"/>
          <p:cNvSpPr/>
          <p:nvPr/>
        </p:nvSpPr>
        <p:spPr>
          <a:xfrm>
            <a:off x="351155" y="1585595"/>
            <a:ext cx="4772660" cy="2194560"/>
          </a:xfrm>
          <a:prstGeom prst="roundRect">
            <a:avLst/>
          </a:prstGeom>
          <a:noFill/>
          <a:ln w="22225">
            <a:solidFill>
              <a:srgbClr val="3A4E86"/>
            </a:solid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
        <p:nvSpPr>
          <p:cNvPr id="28" name="左箭头 27"/>
          <p:cNvSpPr/>
          <p:nvPr/>
        </p:nvSpPr>
        <p:spPr>
          <a:xfrm>
            <a:off x="10475595" y="4398645"/>
            <a:ext cx="810895" cy="309880"/>
          </a:xfrm>
          <a:prstGeom prst="leftArrow">
            <a:avLst/>
          </a:prstGeom>
          <a:solidFill>
            <a:schemeClr val="accent3">
              <a:lumMod val="50000"/>
            </a:schemeClr>
          </a:solidFill>
          <a:ln>
            <a:solidFill>
              <a:srgbClr val="3A4E86"/>
            </a:solidFill>
          </a:ln>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
        <p:nvSpPr>
          <p:cNvPr id="30" name="圆角矩形 29"/>
          <p:cNvSpPr/>
          <p:nvPr/>
        </p:nvSpPr>
        <p:spPr>
          <a:xfrm>
            <a:off x="351155" y="3852545"/>
            <a:ext cx="4772660" cy="2194560"/>
          </a:xfrm>
          <a:prstGeom prst="roundRect">
            <a:avLst/>
          </a:prstGeom>
          <a:noFill/>
          <a:ln w="22225">
            <a:solidFill>
              <a:srgbClr val="3A4E86"/>
            </a:solidFill>
          </a:ln>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
        <p:nvSpPr>
          <p:cNvPr id="31" name="左箭头 30"/>
          <p:cNvSpPr/>
          <p:nvPr/>
        </p:nvSpPr>
        <p:spPr>
          <a:xfrm>
            <a:off x="10475595" y="3664585"/>
            <a:ext cx="810895" cy="309880"/>
          </a:xfrm>
          <a:prstGeom prst="leftArrow">
            <a:avLst/>
          </a:prstGeom>
          <a:solidFill>
            <a:schemeClr val="accent3">
              <a:lumMod val="50000"/>
            </a:schemeClr>
          </a:solidFill>
          <a:ln>
            <a:solidFill>
              <a:schemeClr val="accent3">
                <a:lumMod val="50000"/>
              </a:schemeClr>
            </a:solidFill>
          </a:ln>
        </p:spPr>
        <p:style>
          <a:lnRef idx="2">
            <a:schemeClr val="accent2"/>
          </a:lnRef>
          <a:fillRef idx="1">
            <a:schemeClr val="lt1"/>
          </a:fillRef>
          <a:effectRef idx="0">
            <a:schemeClr val="accent2"/>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subTnLst>
                                    <p:set>
                                      <p:cBhvr override="childStyle">
                                        <p:cTn dur="65" fill="hold" display="1"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subTnLst>
                                    <p:set>
                                      <p:cBhvr override="childStyle">
                                        <p:cTn dur="65" fill="hold" display="1" masterRel="nextClick" afterEffect="1"/>
                                        <p:tgtEl>
                                          <p:spTgt spid="2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linds(horizontal)">
                                      <p:cBhvr>
                                        <p:cTn id="17" dur="500"/>
                                        <p:tgtEl>
                                          <p:spTgt spid="23"/>
                                        </p:tgtEl>
                                      </p:cBhvr>
                                    </p:animEffect>
                                  </p:childTnLst>
                                  <p:subTnLst>
                                    <p:set>
                                      <p:cBhvr override="childStyle">
                                        <p:cTn dur="65" fill="hold" display="1" masterRel="nextClick" afterEffect="1"/>
                                        <p:tgtEl>
                                          <p:spTgt spid="23"/>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subTnLst>
                                    <p:set>
                                      <p:cBhvr override="childStyle">
                                        <p:cTn dur="65" fill="hold" display="1" masterRel="nextClick" afterEffect="1"/>
                                        <p:tgtEl>
                                          <p:spTgt spid="26"/>
                                        </p:tgtEl>
                                        <p:attrNameLst>
                                          <p:attrName>style.visibility</p:attrName>
                                        </p:attrNameLst>
                                      </p:cBhvr>
                                      <p:to>
                                        <p:strVal val="hidden"/>
                                      </p:to>
                                    </p:set>
                                  </p:subTnLst>
                                </p:cTn>
                              </p:par>
                              <p:par>
                                <p:cTn id="23" presetID="3" presetClass="entr" presetSubtype="1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linds(horizontal)">
                                      <p:cBhvr>
                                        <p:cTn id="25" dur="500"/>
                                        <p:tgtEl>
                                          <p:spTgt spid="28"/>
                                        </p:tgtEl>
                                      </p:cBhvr>
                                    </p:animEffect>
                                  </p:childTnLst>
                                  <p:subTnLst>
                                    <p:set>
                                      <p:cBhvr override="childStyle">
                                        <p:cTn dur="65" fill="hold" display="1" masterRel="nextClick" afterEffect="1"/>
                                        <p:tgtEl>
                                          <p:spTgt spid="28"/>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30"/>
                                        </p:tgtEl>
                                        <p:attrNameLst>
                                          <p:attrName>style.visibility</p:attrName>
                                        </p:attrNameLst>
                                      </p:cBhvr>
                                      <p:to>
                                        <p:strVal val="visible"/>
                                      </p:to>
                                    </p:set>
                                    <p:animEffect transition="in" filter="blinds(horizontal)">
                                      <p:cBhvr>
                                        <p:cTn id="30" dur="500"/>
                                        <p:tgtEl>
                                          <p:spTgt spid="30"/>
                                        </p:tgtEl>
                                      </p:cBhvr>
                                    </p:animEffect>
                                  </p:childTnLst>
                                </p:cTn>
                              </p:par>
                              <p:par>
                                <p:cTn id="31" presetID="3" presetClass="entr" presetSubtype="10" fill="hold" grpId="0" nodeType="withEffect">
                                  <p:stCondLst>
                                    <p:cond delay="0"/>
                                  </p:stCondLst>
                                  <p:childTnLst>
                                    <p:set>
                                      <p:cBhvr>
                                        <p:cTn id="32" dur="1" fill="hold">
                                          <p:stCondLst>
                                            <p:cond delay="0"/>
                                          </p:stCondLst>
                                        </p:cTn>
                                        <p:tgtEl>
                                          <p:spTgt spid="31"/>
                                        </p:tgtEl>
                                        <p:attrNameLst>
                                          <p:attrName>style.visibility</p:attrName>
                                        </p:attrNameLst>
                                      </p:cBhvr>
                                      <p:to>
                                        <p:strVal val="visible"/>
                                      </p:to>
                                    </p:set>
                                    <p:animEffect transition="in" filter="blinds(horizontal)">
                                      <p:cBhvr>
                                        <p:cTn id="3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8" grpId="1" animBg="1"/>
      <p:bldP spid="22" grpId="0" bldLvl="0" animBg="1"/>
      <p:bldP spid="22" grpId="1" animBg="1"/>
      <p:bldP spid="23" grpId="0" bldLvl="0" animBg="1"/>
      <p:bldP spid="23" grpId="1" animBg="1"/>
      <p:bldP spid="26" grpId="0" bldLvl="0" animBg="1"/>
      <p:bldP spid="26" grpId="1" animBg="1"/>
      <p:bldP spid="28" grpId="0" bldLvl="0" animBg="1"/>
      <p:bldP spid="28" grpId="1" animBg="1"/>
      <p:bldP spid="30" grpId="0" bldLvl="0" animBg="1"/>
      <p:bldP spid="30" grpId="1" animBg="1"/>
      <p:bldP spid="31" grpId="0" bldLvl="0" animBg="1"/>
      <p:bldP spid="31"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62865" y="3877945"/>
            <a:ext cx="2967990" cy="2788920"/>
          </a:xfrm>
          <a:prstGeom prst="roundRect">
            <a:avLst/>
          </a:prstGeom>
          <a:ln w="22225">
            <a:solidFill>
              <a:srgbClr val="3A4E86"/>
            </a:solidFill>
          </a:ln>
        </p:spPr>
        <p:style>
          <a:lnRef idx="2">
            <a:schemeClr val="accent3"/>
          </a:lnRef>
          <a:fillRef idx="1">
            <a:schemeClr val="lt1"/>
          </a:fillRef>
          <a:effectRef idx="0">
            <a:schemeClr val="accent3"/>
          </a:effectRef>
          <a:fontRef idx="minor">
            <a:schemeClr val="dk1"/>
          </a:fontRef>
        </p:style>
        <p:txBody>
          <a:bodyPr rot="0" vertOverflow="overflow" horzOverflow="overflow" vert="horz" wrap="square" lIns="91440" tIns="45720" rIns="91440" bIns="45720" numCol="1" spcCol="0" rtlCol="0" fromWordArt="0" anchor="ctr" anchorCtr="0" compatLnSpc="1">
            <a:noAutofit/>
          </a:bodyPr>
          <a:p>
            <a:pPr algn="ctr"/>
            <a:endParaRPr lang="zh-CN" altLang="en-US">
              <a:latin typeface="印品黑体" panose="02010600030101010101" pitchFamily="2" charset="-122"/>
            </a:endParaRPr>
          </a:p>
        </p:txBody>
      </p:sp>
      <p:sp>
        <p:nvSpPr>
          <p:cNvPr id="18" name="圆角矩形 17"/>
          <p:cNvSpPr/>
          <p:nvPr/>
        </p:nvSpPr>
        <p:spPr>
          <a:xfrm>
            <a:off x="73025" y="1062990"/>
            <a:ext cx="4280535" cy="2748915"/>
          </a:xfrm>
          <a:prstGeom prst="roundRect">
            <a:avLst/>
          </a:prstGeom>
          <a:ln w="22225">
            <a:solidFill>
              <a:srgbClr val="3A4E86"/>
            </a:solidFill>
          </a:ln>
        </p:spPr>
        <p:style>
          <a:lnRef idx="2">
            <a:schemeClr val="accent3"/>
          </a:lnRef>
          <a:fillRef idx="1">
            <a:schemeClr val="lt1"/>
          </a:fillRef>
          <a:effectRef idx="0">
            <a:schemeClr val="accent3"/>
          </a:effectRef>
          <a:fontRef idx="minor">
            <a:schemeClr val="dk1"/>
          </a:fontRef>
        </p:style>
        <p:txBody>
          <a:bodyPr rot="0" vertOverflow="overflow" horzOverflow="overflow" vert="horz" wrap="square" lIns="91440" tIns="45720" rIns="91440" bIns="45720" numCol="1" spcCol="0" rtlCol="0" fromWordArt="0" anchor="ctr" anchorCtr="0" compatLnSpc="1">
            <a:noAutofit/>
          </a:bodyPr>
          <a:p>
            <a:pPr algn="ctr"/>
            <a:endParaRPr lang="zh-CN" altLang="en-US">
              <a:latin typeface="印品黑体" panose="02010600030101010101" pitchFamily="2" charset="-122"/>
            </a:endParaRPr>
          </a:p>
        </p:txBody>
      </p:sp>
      <p:grpSp>
        <p:nvGrpSpPr>
          <p:cNvPr id="2" name="组合 1"/>
          <p:cNvGrpSpPr/>
          <p:nvPr/>
        </p:nvGrpSpPr>
        <p:grpSpPr>
          <a:xfrm>
            <a:off x="695325" y="0"/>
            <a:ext cx="4590434" cy="1237625"/>
            <a:chOff x="695325" y="0"/>
            <a:chExt cx="4590434" cy="1237625"/>
          </a:xfrm>
        </p:grpSpPr>
        <p:sp>
          <p:nvSpPr>
            <p:cNvPr id="3" name="矩形 2"/>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4" name="文本框 3"/>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solidFill>
                    <a:schemeClr val="tx1"/>
                  </a:solidFill>
                  <a:latin typeface="Times New Roman" panose="02020603050405020304" pitchFamily="18" charset="0"/>
                  <a:ea typeface="微软雅黑" panose="020B0503020204020204" charset="-122"/>
                  <a:cs typeface="Times New Roman" panose="02020603050405020304" pitchFamily="18" charset="0"/>
                </a:rPr>
                <a:t>03 </a:t>
              </a:r>
              <a:r>
                <a:rPr kumimoji="0"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lang="zh-CN" altLang="en-US" sz="2800"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模型建立</a:t>
              </a:r>
              <a:endPar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 TabNet</a:t>
              </a:r>
              <a:r>
                <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模型</a:t>
              </a: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7" name="矩形 6"/>
          <p:cNvSpPr/>
          <p:nvPr/>
        </p:nvSpPr>
        <p:spPr>
          <a:xfrm>
            <a:off x="8862695" y="2271395"/>
            <a:ext cx="3221990" cy="17983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17" name="图片 16"/>
          <p:cNvPicPr>
            <a:picLocks noChangeAspect="1"/>
          </p:cNvPicPr>
          <p:nvPr/>
        </p:nvPicPr>
        <p:blipFill>
          <a:blip r:embed="rId1"/>
          <a:stretch>
            <a:fillRect/>
          </a:stretch>
        </p:blipFill>
        <p:spPr>
          <a:xfrm>
            <a:off x="4503420" y="1370965"/>
            <a:ext cx="7386320" cy="4713605"/>
          </a:xfrm>
          <a:prstGeom prst="rect">
            <a:avLst/>
          </a:prstGeom>
        </p:spPr>
      </p:pic>
      <p:cxnSp>
        <p:nvCxnSpPr>
          <p:cNvPr id="13" name="直接连接符 12"/>
          <p:cNvCxnSpPr/>
          <p:nvPr/>
        </p:nvCxnSpPr>
        <p:spPr>
          <a:xfrm flipH="1">
            <a:off x="4373245" y="1346200"/>
            <a:ext cx="20320" cy="5163820"/>
          </a:xfrm>
          <a:prstGeom prst="line">
            <a:avLst/>
          </a:prstGeom>
          <a:ln w="19050">
            <a:solidFill>
              <a:srgbClr val="595959"/>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对象 -2147482624"/>
          <p:cNvGraphicFramePr>
            <a:graphicFrameLocks noChangeAspect="1"/>
          </p:cNvGraphicFramePr>
          <p:nvPr/>
        </p:nvGraphicFramePr>
        <p:xfrm>
          <a:off x="66040" y="1237615"/>
          <a:ext cx="4307205" cy="5429250"/>
        </p:xfrm>
        <a:graphic>
          <a:graphicData uri="http://schemas.openxmlformats.org/presentationml/2006/ole">
            <mc:AlternateContent xmlns:mc="http://schemas.openxmlformats.org/markup-compatibility/2006">
              <mc:Choice xmlns:v="urn:schemas-microsoft-com:vml" Requires="v">
                <p:oleObj spid="_x0000_s8" name="" r:id="rId2" imgW="2755900" imgH="3492500" progId="Equation.KSEE3">
                  <p:embed/>
                </p:oleObj>
              </mc:Choice>
              <mc:Fallback>
                <p:oleObj name="" r:id="rId2" imgW="2755900" imgH="3492500" progId="Equation.KSEE3">
                  <p:embed/>
                  <p:pic>
                    <p:nvPicPr>
                      <p:cNvPr id="0" name="图片 3075"/>
                      <p:cNvPicPr/>
                      <p:nvPr/>
                    </p:nvPicPr>
                    <p:blipFill>
                      <a:blip r:embed="rId3"/>
                      <a:stretch>
                        <a:fillRect/>
                      </a:stretch>
                    </p:blipFill>
                    <p:spPr>
                      <a:xfrm>
                        <a:off x="66040" y="1237615"/>
                        <a:ext cx="4307205" cy="5429250"/>
                      </a:xfrm>
                      <a:prstGeom prst="rect">
                        <a:avLst/>
                      </a:prstGeom>
                      <a:noFill/>
                      <a:ln w="38100">
                        <a:noFill/>
                        <a:miter/>
                      </a:ln>
                    </p:spPr>
                  </p:pic>
                </p:oleObj>
              </mc:Fallback>
            </mc:AlternateContent>
          </a:graphicData>
        </a:graphic>
      </p:graphicFrame>
      <p:sp>
        <p:nvSpPr>
          <p:cNvPr id="9" name="椭圆 8"/>
          <p:cNvSpPr/>
          <p:nvPr/>
        </p:nvSpPr>
        <p:spPr>
          <a:xfrm>
            <a:off x="4503420" y="3016250"/>
            <a:ext cx="842645" cy="578485"/>
          </a:xfrm>
          <a:prstGeom prst="ellipse">
            <a:avLst/>
          </a:prstGeom>
          <a:noFill/>
          <a:ln w="22225">
            <a:solidFill>
              <a:srgbClr val="3A4E86"/>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cxnSp>
        <p:nvCxnSpPr>
          <p:cNvPr id="11" name="直接箭头连接符 10"/>
          <p:cNvCxnSpPr/>
          <p:nvPr/>
        </p:nvCxnSpPr>
        <p:spPr>
          <a:xfrm flipV="1">
            <a:off x="4781550" y="2631440"/>
            <a:ext cx="0" cy="36000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14" name="直接箭头连接符 13"/>
          <p:cNvCxnSpPr/>
          <p:nvPr/>
        </p:nvCxnSpPr>
        <p:spPr>
          <a:xfrm>
            <a:off x="5346065" y="3170555"/>
            <a:ext cx="324000" cy="0"/>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16" name="圆角矩形 15"/>
          <p:cNvSpPr/>
          <p:nvPr/>
        </p:nvSpPr>
        <p:spPr>
          <a:xfrm>
            <a:off x="4463415" y="2272030"/>
            <a:ext cx="882650" cy="334645"/>
          </a:xfrm>
          <a:prstGeom prst="roundRect">
            <a:avLst/>
          </a:prstGeom>
          <a:noFill/>
          <a:ln w="22225">
            <a:solidFill>
              <a:srgbClr val="3A4E86"/>
            </a:solidFill>
          </a:ln>
          <a:extLst>
            <a:ext uri="{909E8E84-426E-40DD-AFC4-6F175D3DCCD1}">
              <a14:hiddenFill xmlns:a14="http://schemas.microsoft.com/office/drawing/2010/main">
                <a:solidFill>
                  <a:schemeClr val="lt1"/>
                </a:solidFill>
              </a14:hiddenFill>
            </a:ext>
          </a:extLst>
        </p:spPr>
        <p:style>
          <a:lnRef idx="2">
            <a:schemeClr val="accent3"/>
          </a:lnRef>
          <a:fillRef idx="1">
            <a:schemeClr val="lt1"/>
          </a:fillRef>
          <a:effectRef idx="0">
            <a:schemeClr val="accent3"/>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
        <p:nvSpPr>
          <p:cNvPr id="20" name="右箭头 19"/>
          <p:cNvSpPr/>
          <p:nvPr/>
        </p:nvSpPr>
        <p:spPr>
          <a:xfrm rot="5400000">
            <a:off x="5663855" y="1160390"/>
            <a:ext cx="360000" cy="216000"/>
          </a:xfrm>
          <a:prstGeom prst="rightArrow">
            <a:avLst/>
          </a:prstGeom>
          <a:noFill/>
          <a:extLst>
            <a:ext uri="{909E8E84-426E-40DD-AFC4-6F175D3DCCD1}">
              <a14:hiddenFill xmlns:a14="http://schemas.microsoft.com/office/drawing/2010/main">
                <a:solidFill>
                  <a:schemeClr val="lt1"/>
                </a:solidFill>
              </a14:hiddenFill>
            </a:ext>
          </a:extLst>
        </p:spPr>
        <p:style>
          <a:lnRef idx="2">
            <a:schemeClr val="dk1"/>
          </a:lnRef>
          <a:fillRef idx="1">
            <a:schemeClr val="lt1"/>
          </a:fillRef>
          <a:effectRef idx="0">
            <a:schemeClr val="dk1"/>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
        <p:nvSpPr>
          <p:cNvPr id="21" name="椭圆 20"/>
          <p:cNvSpPr/>
          <p:nvPr/>
        </p:nvSpPr>
        <p:spPr>
          <a:xfrm>
            <a:off x="8114030" y="1502410"/>
            <a:ext cx="831215" cy="426085"/>
          </a:xfrm>
          <a:prstGeom prst="ellipse">
            <a:avLst/>
          </a:prstGeom>
          <a:noFill/>
          <a:ln w="22225">
            <a:solidFill>
              <a:srgbClr val="3A4E86"/>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
        <p:nvSpPr>
          <p:cNvPr id="22" name="椭圆 21"/>
          <p:cNvSpPr/>
          <p:nvPr/>
        </p:nvSpPr>
        <p:spPr>
          <a:xfrm>
            <a:off x="8114030" y="3514725"/>
            <a:ext cx="831215" cy="426085"/>
          </a:xfrm>
          <a:prstGeom prst="ellipse">
            <a:avLst/>
          </a:prstGeom>
          <a:noFill/>
          <a:ln w="22225">
            <a:solidFill>
              <a:srgbClr val="3A4E86"/>
            </a:solidFill>
          </a:ln>
          <a:extLst>
            <a:ext uri="{909E8E84-426E-40DD-AFC4-6F175D3DCCD1}">
              <a14:hiddenFill xmlns:a14="http://schemas.microsoft.com/office/drawing/2010/main">
                <a:solidFill>
                  <a:schemeClr val="lt1"/>
                </a:solidFill>
              </a14:hiddenFill>
            </a:ext>
          </a:extLst>
        </p:spPr>
        <p:style>
          <a:lnRef idx="2">
            <a:schemeClr val="accent5"/>
          </a:lnRef>
          <a:fillRef idx="1">
            <a:schemeClr val="lt1"/>
          </a:fillRef>
          <a:effectRef idx="0">
            <a:schemeClr val="accent5"/>
          </a:effectRef>
          <a:fontRef idx="minor">
            <a:schemeClr val="dk1"/>
          </a:fontRef>
        </p:style>
        <p:txBody>
          <a:bodyPr rot="0" vertOverflow="overflow" horzOverflow="overflow" vert="horz" wrap="square" lIns="91440" tIns="45720" rIns="91440" bIns="45720" numCol="1" spcCol="0" rtlCol="0" fromWordArt="0" anchor="ctr" anchorCtr="0" compatLnSpc="1">
            <a:noAutofit/>
          </a:bodyPr>
          <a:lstStyle/>
          <a:p>
            <a:pPr algn="ctr"/>
            <a:endParaRPr lang="zh-CN" altLang="en-US">
              <a:latin typeface="印品黑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subTnLst>
                                    <p:set>
                                      <p:cBhvr override="childStyle">
                                        <p:cTn dur="65" fill="hold" display="1"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subTnLst>
                                    <p:set>
                                      <p:cBhvr override="childStyle">
                                        <p:cTn dur="65" fill="hold" display="1" masterRel="nextClick" afterEffect="1"/>
                                        <p:tgtEl>
                                          <p:spTgt spid="11"/>
                                        </p:tgtEl>
                                        <p:attrNameLst>
                                          <p:attrName>style.visibility</p:attrName>
                                        </p:attrNameLst>
                                      </p:cBhvr>
                                      <p:to>
                                        <p:strVal val="hidden"/>
                                      </p:to>
                                    </p:set>
                                  </p:sub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subTnLst>
                                    <p:set>
                                      <p:cBhvr override="childStyle">
                                        <p:cTn dur="65" fill="hold" display="1" masterRel="nextClick" afterEffect="1"/>
                                        <p:tgtEl>
                                          <p:spTgt spid="1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subTnLst>
                                    <p:set>
                                      <p:cBhvr override="childStyle">
                                        <p:cTn dur="65" fill="hold" display="1" masterRel="nextClick" afterEffect="1"/>
                                        <p:tgtEl>
                                          <p:spTgt spid="16"/>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subTnLst>
                                    <p:set>
                                      <p:cBhvr override="childStyle">
                                        <p:cTn dur="65" fill="hold" display="1" masterRel="nextClick" afterEffect="1"/>
                                        <p:tgtEl>
                                          <p:spTgt spid="20"/>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subTnLst>
                                    <p:set>
                                      <p:cBhvr override="childStyle">
                                        <p:cTn dur="65" fill="hold" display="1" masterRel="nextClick" afterEffect="1"/>
                                        <p:tgtEl>
                                          <p:spTgt spid="18"/>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9" grpId="1" animBg="1"/>
      <p:bldP spid="16" grpId="0" bldLvl="0" animBg="1"/>
      <p:bldP spid="16" grpId="1" animBg="1"/>
      <p:bldP spid="18" grpId="0" bldLvl="0" animBg="1"/>
      <p:bldP spid="18" grpId="1" animBg="1"/>
      <p:bldP spid="20" grpId="0" bldLvl="0" animBg="1"/>
      <p:bldP spid="20" grpId="1" animBg="1"/>
      <p:bldP spid="21" grpId="0" bldLvl="0" animBg="1"/>
      <p:bldP spid="21" grpId="1" animBg="1"/>
      <p:bldP spid="22" grpId="0" bldLvl="0" animBg="1"/>
      <p:bldP spid="22" grpId="1" animBg="1"/>
      <p:bldP spid="23" grpId="0" bldLvl="0" animBg="1"/>
      <p:bldP spid="23"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 name="图片 20" descr="微信图片_20220418104808"/>
          <p:cNvPicPr>
            <a:picLocks noChangeAspect="1"/>
          </p:cNvPicPr>
          <p:nvPr>
            <p:custDataLst>
              <p:tags r:id="rId1"/>
            </p:custDataLst>
          </p:nvPr>
        </p:nvPicPr>
        <p:blipFill>
          <a:blip r:embed="rId2"/>
          <a:stretch>
            <a:fillRect/>
          </a:stretch>
        </p:blipFill>
        <p:spPr>
          <a:xfrm>
            <a:off x="695325" y="1416050"/>
            <a:ext cx="7444105" cy="4909185"/>
          </a:xfrm>
          <a:prstGeom prst="rect">
            <a:avLst/>
          </a:prstGeom>
        </p:spPr>
      </p:pic>
      <p:sp>
        <p:nvSpPr>
          <p:cNvPr id="53" name="矩形: 圆角 52"/>
          <p:cNvSpPr/>
          <p:nvPr/>
        </p:nvSpPr>
        <p:spPr>
          <a:xfrm>
            <a:off x="8225155" y="1656715"/>
            <a:ext cx="3754755" cy="3930015"/>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8225155" y="1656715"/>
            <a:ext cx="3754120" cy="393065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8230017" y="1960240"/>
            <a:ext cx="3749675" cy="3322955"/>
          </a:xfrm>
          <a:prstGeom prst="rect">
            <a:avLst/>
          </a:prstGeom>
          <a:noFill/>
        </p:spPr>
        <p:txBody>
          <a:bodyPr wrap="square" rtlCol="0">
            <a:spAutoFit/>
          </a:bodyPr>
          <a:lstStyle/>
          <a:p>
            <a:pPr indent="457200" algn="just">
              <a:lnSpc>
                <a:spcPct val="150000"/>
              </a:lnSpc>
            </a:pPr>
            <a:r>
              <a:rPr lang="zh-CN" sz="2000">
                <a:latin typeface="+mn-ea"/>
                <a:cs typeface="Times New Roman" panose="02020603050405020304" pitchFamily="18" charset="0"/>
              </a:rPr>
              <a:t>将上述介绍的</a:t>
            </a:r>
            <a:r>
              <a:rPr lang="en-US" altLang="zh-CN" sz="2000" b="1">
                <a:latin typeface="Times New Roman" panose="02020603050405020304" pitchFamily="18" charset="0"/>
                <a:cs typeface="Times New Roman" panose="02020603050405020304" pitchFamily="18" charset="0"/>
              </a:rPr>
              <a:t>TabNet</a:t>
            </a:r>
            <a:r>
              <a:rPr lang="zh-CN" altLang="en-US" sz="2000">
                <a:latin typeface="+mn-ea"/>
                <a:cs typeface="Times New Roman" panose="02020603050405020304" pitchFamily="18" charset="0"/>
              </a:rPr>
              <a:t>原理应用到本文数据中初步构造出图左所示的网络结构。其中，针对每个变量</a:t>
            </a:r>
            <a:r>
              <a:rPr lang="zh-CN" altLang="en-US" sz="2000" b="1">
                <a:latin typeface="+mn-ea"/>
                <a:cs typeface="Times New Roman" panose="02020603050405020304" pitchFamily="18" charset="0"/>
              </a:rPr>
              <a:t>自适应</a:t>
            </a:r>
            <a:r>
              <a:rPr lang="zh-CN" altLang="en-US" sz="2000">
                <a:latin typeface="+mn-ea"/>
                <a:cs typeface="Times New Roman" panose="02020603050405020304" pitchFamily="18" charset="0"/>
              </a:rPr>
              <a:t>地学习出其所属的</a:t>
            </a:r>
            <a:r>
              <a:rPr lang="zh-CN" altLang="en-US" sz="2000">
                <a:latin typeface="+mn-ea"/>
                <a:cs typeface="Times New Roman" panose="02020603050405020304" pitchFamily="18" charset="0"/>
              </a:rPr>
              <a:t>一级指标，之后将每个决策步对应的输出进行平均即可得到预定量的</a:t>
            </a:r>
            <a:r>
              <a:rPr lang="zh-CN" altLang="en-US" sz="2000" b="1">
                <a:latin typeface="+mn-ea"/>
                <a:cs typeface="Times New Roman" panose="02020603050405020304" pitchFamily="18" charset="0"/>
              </a:rPr>
              <a:t>期望值</a:t>
            </a:r>
            <a:r>
              <a:rPr lang="zh-CN" altLang="en-US" sz="2000">
                <a:latin typeface="+mn-ea"/>
                <a:cs typeface="Times New Roman" panose="02020603050405020304" pitchFamily="18" charset="0"/>
              </a:rPr>
              <a:t>。</a:t>
            </a:r>
            <a:endParaRPr sz="2000">
              <a:latin typeface="+mn-ea"/>
              <a:cs typeface="Times New Roman" panose="02020603050405020304" pitchFamily="18" charset="0"/>
            </a:endParaRPr>
          </a:p>
        </p:txBody>
      </p:sp>
      <p:grpSp>
        <p:nvGrpSpPr>
          <p:cNvPr id="3" name="组合 2"/>
          <p:cNvGrpSpPr/>
          <p:nvPr/>
        </p:nvGrpSpPr>
        <p:grpSpPr>
          <a:xfrm>
            <a:off x="695325" y="0"/>
            <a:ext cx="6558280" cy="1237622"/>
            <a:chOff x="695325" y="0"/>
            <a:chExt cx="4590434" cy="1237637"/>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9129" y="284490"/>
              <a:ext cx="3686630" cy="95314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03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模型建立</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1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本文</a:t>
              </a:r>
              <a:r>
                <a:rPr kumimoji="0" lang="zh-CN" altLang="en-US"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模型构建</a:t>
              </a:r>
              <a:endParaRPr kumimoji="0" lang="zh-CN" altLang="en-US"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20" name="右箭头 19"/>
          <p:cNvSpPr/>
          <p:nvPr/>
        </p:nvSpPr>
        <p:spPr>
          <a:xfrm>
            <a:off x="1068705" y="1960245"/>
            <a:ext cx="783590" cy="463550"/>
          </a:xfrm>
          <a:prstGeom prst="rightArrow">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ot="0" vertOverflow="overflow" horzOverflow="overflow" vert="horz" wrap="square" lIns="91440" tIns="45720" rIns="91440" bIns="45720" numCol="1" spcCol="0" rtlCol="0" fromWordArt="0" anchor="ctr" anchorCtr="0" compatLnSpc="1">
            <a:noAutofit/>
          </a:bodyPr>
          <a:p>
            <a:pPr algn="ctr"/>
            <a:endParaRPr lang="zh-CN" altLang="en-US">
              <a:latin typeface="印品黑体" panose="02010600030101010101" pitchFamily="2" charset="-122"/>
            </a:endParaRPr>
          </a:p>
        </p:txBody>
      </p:sp>
      <p:sp>
        <p:nvSpPr>
          <p:cNvPr id="8" name="右箭头 7"/>
          <p:cNvSpPr/>
          <p:nvPr/>
        </p:nvSpPr>
        <p:spPr>
          <a:xfrm>
            <a:off x="1068705" y="5861685"/>
            <a:ext cx="783590" cy="463550"/>
          </a:xfrm>
          <a:prstGeom prst="rightArrow">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ot="0" vertOverflow="overflow" horzOverflow="overflow" vert="horz" wrap="square" lIns="91440" tIns="45720" rIns="91440" bIns="45720" numCol="1" spcCol="0" rtlCol="0" fromWordArt="0" anchor="ctr" anchorCtr="0" compatLnSpc="1">
            <a:noAutofit/>
          </a:bodyPr>
          <a:p>
            <a:pPr algn="ctr"/>
            <a:endParaRPr lang="zh-CN" altLang="en-US">
              <a:latin typeface="印品黑体" panose="02010600030101010101" pitchFamily="2" charset="-122"/>
            </a:endParaRPr>
          </a:p>
        </p:txBody>
      </p:sp>
      <p:sp>
        <p:nvSpPr>
          <p:cNvPr id="2" name="右箭头 1"/>
          <p:cNvSpPr/>
          <p:nvPr/>
        </p:nvSpPr>
        <p:spPr>
          <a:xfrm>
            <a:off x="1068705" y="3387090"/>
            <a:ext cx="783590" cy="463550"/>
          </a:xfrm>
          <a:prstGeom prst="rightArrow">
            <a:avLst/>
          </a:prstGeom>
          <a:solidFill>
            <a:srgbClr val="FF0000"/>
          </a:solidFill>
          <a:ln>
            <a:solidFill>
              <a:srgbClr val="FF0000"/>
            </a:solidFill>
          </a:ln>
        </p:spPr>
        <p:style>
          <a:lnRef idx="2">
            <a:schemeClr val="dk1"/>
          </a:lnRef>
          <a:fillRef idx="1">
            <a:schemeClr val="lt1"/>
          </a:fillRef>
          <a:effectRef idx="0">
            <a:schemeClr val="dk1"/>
          </a:effectRef>
          <a:fontRef idx="minor">
            <a:schemeClr val="dk1"/>
          </a:fontRef>
        </p:style>
        <p:txBody>
          <a:bodyPr rot="0" vertOverflow="overflow" horzOverflow="overflow" vert="horz" wrap="square" lIns="91440" tIns="45720" rIns="91440" bIns="45720" numCol="1" spcCol="0" rtlCol="0" fromWordArt="0" anchor="ctr" anchorCtr="0" compatLnSpc="1">
            <a:noAutofit/>
          </a:bodyPr>
          <a:p>
            <a:pPr algn="ctr"/>
            <a:endParaRPr lang="zh-CN" altLang="en-US">
              <a:latin typeface="印品黑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subTnLst>
                                    <p:set>
                                      <p:cBhvr override="childStyle">
                                        <p:cTn dur="65" fill="hold" display="1" masterRel="nextClick" afterEffect="1"/>
                                        <p:tgtEl>
                                          <p:spTgt spid="20"/>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subTnLst>
                                    <p:set>
                                      <p:cBhvr override="childStyle">
                                        <p:cTn dur="65" fill="hold" display="1" masterRel="nextClick" afterEffect="1"/>
                                        <p:tgtEl>
                                          <p:spTgt spid="2"/>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0" grpId="1" animBg="1"/>
      <p:bldP spid="8" grpId="0" bldLvl="0" animBg="1"/>
      <p:bldP spid="8" grpId="1" animBg="1"/>
      <p:bldP spid="2" grpId="0" bldLvl="0" animBg="1"/>
      <p:bldP spid="2"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9" name="矩形 28"/>
          <p:cNvSpPr/>
          <p:nvPr/>
        </p:nvSpPr>
        <p:spPr>
          <a:xfrm>
            <a:off x="0" y="0"/>
            <a:ext cx="12192000" cy="6858000"/>
          </a:xfrm>
          <a:prstGeom prst="rect">
            <a:avLst/>
          </a:prstGeom>
          <a:gradFill flip="none" rotWithShape="1">
            <a:gsLst>
              <a:gs pos="0">
                <a:sysClr val="window" lastClr="FFFFFF"/>
              </a:gs>
              <a:gs pos="42000">
                <a:sysClr val="window" lastClr="FFFFFF">
                  <a:alpha val="70000"/>
                </a:sysClr>
              </a:gs>
              <a:gs pos="98000">
                <a:sysClr val="window" lastClr="FFFFFF">
                  <a:alpha val="91000"/>
                </a:sysClr>
              </a:gs>
            </a:gsLst>
            <a:lin ang="54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Hans Kendrick V4"/>
              <a:ea typeface="华文细黑" panose="02010600040101010101" charset="-122"/>
              <a:cs typeface="+mn-cs"/>
            </a:endParaRPr>
          </a:p>
        </p:txBody>
      </p:sp>
      <p:grpSp>
        <p:nvGrpSpPr>
          <p:cNvPr id="10" name="组合 9"/>
          <p:cNvGrpSpPr/>
          <p:nvPr/>
        </p:nvGrpSpPr>
        <p:grpSpPr>
          <a:xfrm>
            <a:off x="1117961" y="554488"/>
            <a:ext cx="4607291" cy="672465"/>
            <a:chOff x="866501" y="1044073"/>
            <a:chExt cx="4607291" cy="672465"/>
          </a:xfrm>
        </p:grpSpPr>
        <p:grpSp>
          <p:nvGrpSpPr>
            <p:cNvPr id="2" name="组合 1"/>
            <p:cNvGrpSpPr/>
            <p:nvPr/>
          </p:nvGrpSpPr>
          <p:grpSpPr>
            <a:xfrm>
              <a:off x="866501" y="1044073"/>
              <a:ext cx="706755" cy="672465"/>
              <a:chOff x="866501" y="1044073"/>
              <a:chExt cx="706755" cy="672465"/>
            </a:xfrm>
          </p:grpSpPr>
          <p:sp>
            <p:nvSpPr>
              <p:cNvPr id="6" name="矩形: 圆角 5"/>
              <p:cNvSpPr/>
              <p:nvPr/>
            </p:nvSpPr>
            <p:spPr>
              <a:xfrm>
                <a:off x="870946" y="1044073"/>
                <a:ext cx="702310" cy="672465"/>
              </a:xfrm>
              <a:prstGeom prst="roundRect">
                <a:avLst/>
              </a:prstGeom>
              <a:solidFill>
                <a:srgbClr val="C3CDE3"/>
              </a:solidFill>
              <a:ln w="28575">
                <a:solidFill>
                  <a:srgbClr val="C3CDE3"/>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900">
                  <a:latin typeface="印品黑体" panose="02010600030101010101" pitchFamily="2" charset="-122"/>
                </a:endParaRPr>
              </a:p>
            </p:txBody>
          </p:sp>
          <p:sp>
            <p:nvSpPr>
              <p:cNvPr id="7" name="文本框 6"/>
              <p:cNvSpPr txBox="1"/>
              <p:nvPr/>
            </p:nvSpPr>
            <p:spPr>
              <a:xfrm>
                <a:off x="866501" y="1071378"/>
                <a:ext cx="706755" cy="645160"/>
              </a:xfrm>
              <a:prstGeom prst="rect">
                <a:avLst/>
              </a:prstGeom>
              <a:noFill/>
            </p:spPr>
            <p:txBody>
              <a:bodyPr wrap="square" rtlCol="0">
                <a:spAutoFit/>
                <a:scene3d>
                  <a:camera prst="orthographicFront"/>
                  <a:lightRig rig="threePt" dir="t"/>
                </a:scene3d>
                <a:sp3d contourW="12700"/>
              </a:bodyPr>
              <a:lstStyle/>
              <a:p>
                <a:pPr algn="ctr"/>
                <a:r>
                  <a:rPr lang="en-US" altLang="zh-CN" sz="3600" b="1">
                    <a:latin typeface="Times New Roman" panose="02020603050405020304" pitchFamily="18" charset="0"/>
                    <a:cs typeface="Times New Roman" panose="02020603050405020304" pitchFamily="18" charset="0"/>
                  </a:rPr>
                  <a:t>01</a:t>
                </a:r>
                <a:endParaRPr lang="en-US" altLang="zh-CN" sz="3600" b="1">
                  <a:latin typeface="Times New Roman" panose="02020603050405020304" pitchFamily="18" charset="0"/>
                  <a:cs typeface="Times New Roman" panose="02020603050405020304" pitchFamily="18" charset="0"/>
                </a:endParaRPr>
              </a:p>
            </p:txBody>
          </p:sp>
        </p:grpSp>
        <p:sp>
          <p:nvSpPr>
            <p:cNvPr id="9" name="文本框 8"/>
            <p:cNvSpPr txBox="1"/>
            <p:nvPr/>
          </p:nvSpPr>
          <p:spPr>
            <a:xfrm>
              <a:off x="1787162" y="1133476"/>
              <a:ext cx="3686630" cy="521970"/>
            </a:xfrm>
            <a:prstGeom prst="rect">
              <a:avLst/>
            </a:prstGeom>
            <a:noFill/>
          </p:spPr>
          <p:txBody>
            <a:bodyPr wrap="square" rtlCol="0">
              <a:spAutoFit/>
              <a:scene3d>
                <a:camera prst="orthographicFront"/>
                <a:lightRig rig="threePt" dir="t"/>
              </a:scene3d>
              <a:sp3d contourW="12700"/>
            </a:bodyPr>
            <a:lstStyle/>
            <a:p>
              <a:r>
                <a:rPr lang="zh-CN" altLang="en-US" sz="2800" b="1">
                  <a:latin typeface="Aharoni" panose="02010600030101010101" pitchFamily="2" charset="-79"/>
                  <a:cs typeface="Aharoni" panose="02010600030101010101" pitchFamily="2" charset="-79"/>
                </a:rPr>
                <a:t>问题提出</a:t>
              </a:r>
              <a:endParaRPr lang="zh-CN" altLang="en-US" sz="2800" b="1">
                <a:latin typeface="Aharoni" panose="02010600030101010101" pitchFamily="2" charset="-79"/>
                <a:cs typeface="Aharoni" panose="02010600030101010101" pitchFamily="2" charset="-79"/>
              </a:endParaRPr>
            </a:p>
          </p:txBody>
        </p:sp>
      </p:grpSp>
      <p:grpSp>
        <p:nvGrpSpPr>
          <p:cNvPr id="11" name="组合 10"/>
          <p:cNvGrpSpPr/>
          <p:nvPr/>
        </p:nvGrpSpPr>
        <p:grpSpPr>
          <a:xfrm>
            <a:off x="886821" y="1709948"/>
            <a:ext cx="4806046" cy="674830"/>
            <a:chOff x="678541" y="947282"/>
            <a:chExt cx="4806046" cy="674830"/>
          </a:xfrm>
        </p:grpSpPr>
        <p:grpSp>
          <p:nvGrpSpPr>
            <p:cNvPr id="12" name="组合 11"/>
            <p:cNvGrpSpPr/>
            <p:nvPr/>
          </p:nvGrpSpPr>
          <p:grpSpPr>
            <a:xfrm>
              <a:off x="678541" y="947282"/>
              <a:ext cx="1132840" cy="674830"/>
              <a:chOff x="678541" y="947282"/>
              <a:chExt cx="1132840" cy="674830"/>
            </a:xfrm>
          </p:grpSpPr>
          <p:sp>
            <p:nvSpPr>
              <p:cNvPr id="14" name="矩形: 圆角 13"/>
              <p:cNvSpPr/>
              <p:nvPr/>
            </p:nvSpPr>
            <p:spPr>
              <a:xfrm>
                <a:off x="881741" y="947282"/>
                <a:ext cx="712470" cy="652780"/>
              </a:xfrm>
              <a:prstGeom prst="roundRect">
                <a:avLst/>
              </a:prstGeom>
              <a:solidFill>
                <a:srgbClr val="C3CDE3"/>
              </a:solidFill>
              <a:ln w="28575">
                <a:solidFill>
                  <a:srgbClr val="C3CDE3"/>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latin typeface="印品黑体" panose="02010600030101010101" pitchFamily="2" charset="-122"/>
                </a:endParaRPr>
              </a:p>
            </p:txBody>
          </p:sp>
          <p:sp>
            <p:nvSpPr>
              <p:cNvPr id="15" name="文本框 14"/>
              <p:cNvSpPr txBox="1"/>
              <p:nvPr/>
            </p:nvSpPr>
            <p:spPr>
              <a:xfrm>
                <a:off x="678541" y="976952"/>
                <a:ext cx="1132840" cy="645160"/>
              </a:xfrm>
              <a:prstGeom prst="rect">
                <a:avLst/>
              </a:prstGeom>
              <a:noFill/>
            </p:spPr>
            <p:txBody>
              <a:bodyPr wrap="square" rtlCol="0">
                <a:spAutoFit/>
                <a:scene3d>
                  <a:camera prst="orthographicFront"/>
                  <a:lightRig rig="threePt" dir="t"/>
                </a:scene3d>
                <a:sp3d contourW="12700"/>
              </a:bodyPr>
              <a:lstStyle/>
              <a:p>
                <a:pPr algn="ctr"/>
                <a:r>
                  <a:rPr lang="en-US" altLang="zh-CN" sz="3600" b="1">
                    <a:latin typeface="Times New Roman" panose="02020603050405020304" pitchFamily="18" charset="0"/>
                    <a:cs typeface="Times New Roman" panose="02020603050405020304" pitchFamily="18" charset="0"/>
                  </a:rPr>
                  <a:t>02</a:t>
                </a:r>
                <a:endParaRPr lang="en-US" altLang="zh-CN" sz="3600" b="1">
                  <a:latin typeface="Times New Roman" panose="02020603050405020304" pitchFamily="18" charset="0"/>
                  <a:cs typeface="Times New Roman" panose="02020603050405020304" pitchFamily="18" charset="0"/>
                </a:endParaRPr>
              </a:p>
            </p:txBody>
          </p:sp>
        </p:grpSp>
        <p:sp>
          <p:nvSpPr>
            <p:cNvPr id="13" name="文本框 12"/>
            <p:cNvSpPr txBox="1"/>
            <p:nvPr/>
          </p:nvSpPr>
          <p:spPr>
            <a:xfrm>
              <a:off x="1797957" y="1012627"/>
              <a:ext cx="3686630" cy="521970"/>
            </a:xfrm>
            <a:prstGeom prst="rect">
              <a:avLst/>
            </a:prstGeom>
            <a:noFill/>
          </p:spPr>
          <p:txBody>
            <a:bodyPr wrap="square" rtlCol="0">
              <a:spAutoFit/>
              <a:scene3d>
                <a:camera prst="orthographicFront"/>
                <a:lightRig rig="threePt" dir="t"/>
              </a:scene3d>
              <a:sp3d contourW="12700"/>
            </a:bodyPr>
            <a:lstStyle/>
            <a:p>
              <a:r>
                <a:rPr lang="zh-CN" altLang="en-US" sz="2800" b="1">
                  <a:latin typeface="Aharoni" panose="02010600030101010101" pitchFamily="2" charset="-79"/>
                  <a:cs typeface="Aharoni" panose="02010600030101010101" pitchFamily="2" charset="-79"/>
                </a:rPr>
                <a:t>数据来源</a:t>
              </a:r>
              <a:endParaRPr lang="zh-CN" altLang="en-US" sz="2800" b="1">
                <a:latin typeface="Aharoni" panose="02010600030101010101" pitchFamily="2" charset="-79"/>
                <a:cs typeface="Aharoni" panose="02010600030101010101" pitchFamily="2" charset="-79"/>
              </a:endParaRPr>
            </a:p>
          </p:txBody>
        </p:sp>
      </p:grpSp>
      <p:grpSp>
        <p:nvGrpSpPr>
          <p:cNvPr id="38" name="组合 37"/>
          <p:cNvGrpSpPr/>
          <p:nvPr/>
        </p:nvGrpSpPr>
        <p:grpSpPr>
          <a:xfrm>
            <a:off x="918571" y="2898033"/>
            <a:ext cx="4806681" cy="691514"/>
            <a:chOff x="677906" y="947282"/>
            <a:chExt cx="4806681" cy="691514"/>
          </a:xfrm>
        </p:grpSpPr>
        <p:grpSp>
          <p:nvGrpSpPr>
            <p:cNvPr id="5" name="组合 4"/>
            <p:cNvGrpSpPr/>
            <p:nvPr/>
          </p:nvGrpSpPr>
          <p:grpSpPr>
            <a:xfrm>
              <a:off x="677906" y="947282"/>
              <a:ext cx="1132840" cy="691514"/>
              <a:chOff x="677906" y="947282"/>
              <a:chExt cx="1132840" cy="691514"/>
            </a:xfrm>
          </p:grpSpPr>
          <p:sp>
            <p:nvSpPr>
              <p:cNvPr id="40" name="矩形: 圆角 13"/>
              <p:cNvSpPr/>
              <p:nvPr/>
            </p:nvSpPr>
            <p:spPr>
              <a:xfrm>
                <a:off x="881741" y="947282"/>
                <a:ext cx="712470" cy="652780"/>
              </a:xfrm>
              <a:prstGeom prst="roundRect">
                <a:avLst/>
              </a:prstGeom>
              <a:solidFill>
                <a:srgbClr val="C3CDE3"/>
              </a:solidFill>
              <a:ln w="28575">
                <a:solidFill>
                  <a:srgbClr val="C3CDE3"/>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latin typeface="印品黑体" panose="02010600030101010101" pitchFamily="2" charset="-122"/>
                </a:endParaRPr>
              </a:p>
            </p:txBody>
          </p:sp>
          <p:sp>
            <p:nvSpPr>
              <p:cNvPr id="41" name="文本框 40"/>
              <p:cNvSpPr txBox="1"/>
              <p:nvPr/>
            </p:nvSpPr>
            <p:spPr>
              <a:xfrm>
                <a:off x="677906" y="993636"/>
                <a:ext cx="1132840" cy="645160"/>
              </a:xfrm>
              <a:prstGeom prst="rect">
                <a:avLst/>
              </a:prstGeom>
              <a:noFill/>
            </p:spPr>
            <p:txBody>
              <a:bodyPr wrap="square" rtlCol="0">
                <a:spAutoFit/>
                <a:scene3d>
                  <a:camera prst="orthographicFront"/>
                  <a:lightRig rig="threePt" dir="t"/>
                </a:scene3d>
                <a:sp3d contourW="12700"/>
              </a:bodyPr>
              <a:lstStyle/>
              <a:p>
                <a:pPr algn="ctr"/>
                <a:r>
                  <a:rPr lang="en-US" altLang="zh-CN" sz="3600" b="1">
                    <a:latin typeface="Times New Roman" panose="02020603050405020304" pitchFamily="18" charset="0"/>
                    <a:cs typeface="Times New Roman" panose="02020603050405020304" pitchFamily="18" charset="0"/>
                  </a:rPr>
                  <a:t>03</a:t>
                </a:r>
                <a:endParaRPr lang="en-US" altLang="zh-CN" sz="3600" b="1">
                  <a:latin typeface="Times New Roman" panose="02020603050405020304" pitchFamily="18" charset="0"/>
                  <a:cs typeface="Times New Roman" panose="02020603050405020304" pitchFamily="18" charset="0"/>
                </a:endParaRPr>
              </a:p>
            </p:txBody>
          </p:sp>
        </p:grpSp>
        <p:sp>
          <p:nvSpPr>
            <p:cNvPr id="42" name="文本框 41"/>
            <p:cNvSpPr txBox="1"/>
            <p:nvPr/>
          </p:nvSpPr>
          <p:spPr>
            <a:xfrm>
              <a:off x="1797957" y="1012627"/>
              <a:ext cx="3686630" cy="521970"/>
            </a:xfrm>
            <a:prstGeom prst="rect">
              <a:avLst/>
            </a:prstGeom>
            <a:noFill/>
          </p:spPr>
          <p:txBody>
            <a:bodyPr wrap="square" rtlCol="0">
              <a:spAutoFit/>
              <a:scene3d>
                <a:camera prst="orthographicFront"/>
                <a:lightRig rig="threePt" dir="t"/>
              </a:scene3d>
              <a:sp3d contourW="12700"/>
            </a:bodyPr>
            <a:lstStyle/>
            <a:p>
              <a:r>
                <a:rPr lang="zh-CN" altLang="en-US" sz="2800" b="1">
                  <a:latin typeface="Aharoni" panose="02010600030101010101" pitchFamily="2" charset="-79"/>
                  <a:cs typeface="Aharoni" panose="02010600030101010101" pitchFamily="2" charset="-79"/>
                </a:rPr>
                <a:t>模型建立</a:t>
              </a:r>
              <a:endParaRPr lang="zh-CN" altLang="en-US" sz="2800" b="1">
                <a:latin typeface="Aharoni" panose="02010600030101010101" pitchFamily="2" charset="-79"/>
                <a:cs typeface="Aharoni" panose="02010600030101010101" pitchFamily="2" charset="-79"/>
              </a:endParaRPr>
            </a:p>
          </p:txBody>
        </p:sp>
      </p:grpSp>
      <p:grpSp>
        <p:nvGrpSpPr>
          <p:cNvPr id="43" name="组合 42"/>
          <p:cNvGrpSpPr/>
          <p:nvPr/>
        </p:nvGrpSpPr>
        <p:grpSpPr>
          <a:xfrm>
            <a:off x="895076" y="4188988"/>
            <a:ext cx="4820651" cy="667558"/>
            <a:chOff x="670921" y="947282"/>
            <a:chExt cx="4820651" cy="667558"/>
          </a:xfrm>
        </p:grpSpPr>
        <p:grpSp>
          <p:nvGrpSpPr>
            <p:cNvPr id="44" name="组合 43"/>
            <p:cNvGrpSpPr/>
            <p:nvPr/>
          </p:nvGrpSpPr>
          <p:grpSpPr>
            <a:xfrm>
              <a:off x="670921" y="947282"/>
              <a:ext cx="1132840" cy="667558"/>
              <a:chOff x="670921" y="947282"/>
              <a:chExt cx="1132840" cy="667558"/>
            </a:xfrm>
          </p:grpSpPr>
          <p:sp>
            <p:nvSpPr>
              <p:cNvPr id="45" name="矩形: 圆角 13"/>
              <p:cNvSpPr/>
              <p:nvPr/>
            </p:nvSpPr>
            <p:spPr>
              <a:xfrm>
                <a:off x="881741" y="947282"/>
                <a:ext cx="712470" cy="652780"/>
              </a:xfrm>
              <a:prstGeom prst="roundRect">
                <a:avLst/>
              </a:prstGeom>
              <a:solidFill>
                <a:srgbClr val="C3CDE3"/>
              </a:solidFill>
              <a:ln w="28575">
                <a:solidFill>
                  <a:srgbClr val="C3CDE3"/>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latin typeface="印品黑体" panose="02010600030101010101" pitchFamily="2" charset="-122"/>
                </a:endParaRPr>
              </a:p>
            </p:txBody>
          </p:sp>
          <p:sp>
            <p:nvSpPr>
              <p:cNvPr id="46" name="文本框 45"/>
              <p:cNvSpPr txBox="1"/>
              <p:nvPr/>
            </p:nvSpPr>
            <p:spPr>
              <a:xfrm>
                <a:off x="670921" y="969680"/>
                <a:ext cx="1132840" cy="645160"/>
              </a:xfrm>
              <a:prstGeom prst="rect">
                <a:avLst/>
              </a:prstGeom>
              <a:noFill/>
            </p:spPr>
            <p:txBody>
              <a:bodyPr wrap="square" rtlCol="0">
                <a:spAutoFit/>
                <a:scene3d>
                  <a:camera prst="orthographicFront"/>
                  <a:lightRig rig="threePt" dir="t"/>
                </a:scene3d>
                <a:sp3d contourW="12700"/>
              </a:bodyPr>
              <a:lstStyle/>
              <a:p>
                <a:pPr algn="ctr"/>
                <a:r>
                  <a:rPr lang="en-US" altLang="zh-CN" sz="3600" b="1">
                    <a:latin typeface="Times New Roman" panose="02020603050405020304" pitchFamily="18" charset="0"/>
                    <a:cs typeface="Times New Roman" panose="02020603050405020304" pitchFamily="18" charset="0"/>
                  </a:rPr>
                  <a:t>04</a:t>
                </a:r>
                <a:endParaRPr lang="en-US" altLang="zh-CN" sz="3600" b="1">
                  <a:latin typeface="Times New Roman" panose="02020603050405020304" pitchFamily="18" charset="0"/>
                  <a:cs typeface="Times New Roman" panose="02020603050405020304" pitchFamily="18" charset="0"/>
                </a:endParaRPr>
              </a:p>
            </p:txBody>
          </p:sp>
        </p:grpSp>
        <p:sp>
          <p:nvSpPr>
            <p:cNvPr id="47" name="文本框 46"/>
            <p:cNvSpPr txBox="1"/>
            <p:nvPr/>
          </p:nvSpPr>
          <p:spPr>
            <a:xfrm>
              <a:off x="1804942" y="1022787"/>
              <a:ext cx="3686630" cy="521970"/>
            </a:xfrm>
            <a:prstGeom prst="rect">
              <a:avLst/>
            </a:prstGeom>
            <a:noFill/>
          </p:spPr>
          <p:txBody>
            <a:bodyPr wrap="square" rtlCol="0">
              <a:spAutoFit/>
              <a:scene3d>
                <a:camera prst="orthographicFront"/>
                <a:lightRig rig="threePt" dir="t"/>
              </a:scene3d>
              <a:sp3d contourW="12700"/>
            </a:bodyPr>
            <a:lstStyle/>
            <a:p>
              <a:r>
                <a:rPr lang="zh-CN" altLang="en-US" sz="2800" b="1">
                  <a:latin typeface="Aharoni" panose="02010600030101010101" pitchFamily="2" charset="-79"/>
                  <a:cs typeface="Aharoni" panose="02010600030101010101" pitchFamily="2" charset="-79"/>
                </a:rPr>
                <a:t>对比实验</a:t>
              </a:r>
              <a:endParaRPr lang="zh-CN" altLang="en-US" sz="2800" b="1">
                <a:latin typeface="Aharoni" panose="02010600030101010101" pitchFamily="2" charset="-79"/>
                <a:cs typeface="Aharoni" panose="02010600030101010101" pitchFamily="2" charset="-79"/>
              </a:endParaRPr>
            </a:p>
          </p:txBody>
        </p:sp>
      </p:grpSp>
      <p:grpSp>
        <p:nvGrpSpPr>
          <p:cNvPr id="48" name="组合 47"/>
          <p:cNvGrpSpPr/>
          <p:nvPr/>
        </p:nvGrpSpPr>
        <p:grpSpPr>
          <a:xfrm>
            <a:off x="905236" y="5417713"/>
            <a:ext cx="4801601" cy="664931"/>
            <a:chOff x="682986" y="947282"/>
            <a:chExt cx="4801601" cy="664931"/>
          </a:xfrm>
        </p:grpSpPr>
        <p:grpSp>
          <p:nvGrpSpPr>
            <p:cNvPr id="49" name="组合 48"/>
            <p:cNvGrpSpPr/>
            <p:nvPr/>
          </p:nvGrpSpPr>
          <p:grpSpPr>
            <a:xfrm>
              <a:off x="682986" y="947282"/>
              <a:ext cx="1132840" cy="664931"/>
              <a:chOff x="682986" y="947282"/>
              <a:chExt cx="1132840" cy="664931"/>
            </a:xfrm>
          </p:grpSpPr>
          <p:sp>
            <p:nvSpPr>
              <p:cNvPr id="50" name="矩形: 圆角 13"/>
              <p:cNvSpPr/>
              <p:nvPr/>
            </p:nvSpPr>
            <p:spPr>
              <a:xfrm>
                <a:off x="881741" y="947282"/>
                <a:ext cx="712470" cy="652780"/>
              </a:xfrm>
              <a:prstGeom prst="roundRect">
                <a:avLst/>
              </a:prstGeom>
              <a:solidFill>
                <a:srgbClr val="C3CDE3"/>
              </a:solidFill>
              <a:ln w="28575">
                <a:solidFill>
                  <a:srgbClr val="C3CDE3"/>
                </a:solidFill>
              </a:ln>
              <a:effectLst>
                <a:outerShdw blurRad="190500" dist="381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a:latin typeface="印品黑体" panose="02010600030101010101" pitchFamily="2" charset="-122"/>
                </a:endParaRPr>
              </a:p>
            </p:txBody>
          </p:sp>
          <p:sp>
            <p:nvSpPr>
              <p:cNvPr id="51" name="文本框 50"/>
              <p:cNvSpPr txBox="1"/>
              <p:nvPr/>
            </p:nvSpPr>
            <p:spPr>
              <a:xfrm>
                <a:off x="682986" y="967053"/>
                <a:ext cx="1132840" cy="645160"/>
              </a:xfrm>
              <a:prstGeom prst="rect">
                <a:avLst/>
              </a:prstGeom>
              <a:noFill/>
            </p:spPr>
            <p:txBody>
              <a:bodyPr wrap="square" rtlCol="0">
                <a:spAutoFit/>
                <a:scene3d>
                  <a:camera prst="orthographicFront"/>
                  <a:lightRig rig="threePt" dir="t"/>
                </a:scene3d>
                <a:sp3d contourW="12700"/>
              </a:bodyPr>
              <a:lstStyle/>
              <a:p>
                <a:pPr algn="ctr"/>
                <a:r>
                  <a:rPr lang="en-US" altLang="zh-CN" sz="3600" b="1">
                    <a:latin typeface="Times New Roman" panose="02020603050405020304" pitchFamily="18" charset="0"/>
                    <a:cs typeface="Times New Roman" panose="02020603050405020304" pitchFamily="18" charset="0"/>
                  </a:rPr>
                  <a:t>05</a:t>
                </a:r>
                <a:endParaRPr lang="en-US" altLang="zh-CN" sz="3600" b="1">
                  <a:latin typeface="Times New Roman" panose="02020603050405020304" pitchFamily="18" charset="0"/>
                  <a:cs typeface="Times New Roman" panose="02020603050405020304" pitchFamily="18" charset="0"/>
                </a:endParaRPr>
              </a:p>
            </p:txBody>
          </p:sp>
        </p:grpSp>
        <p:sp>
          <p:nvSpPr>
            <p:cNvPr id="52" name="文本框 51"/>
            <p:cNvSpPr txBox="1"/>
            <p:nvPr/>
          </p:nvSpPr>
          <p:spPr>
            <a:xfrm>
              <a:off x="1797957" y="1012627"/>
              <a:ext cx="3686630" cy="521970"/>
            </a:xfrm>
            <a:prstGeom prst="rect">
              <a:avLst/>
            </a:prstGeom>
            <a:noFill/>
          </p:spPr>
          <p:txBody>
            <a:bodyPr wrap="square" rtlCol="0">
              <a:spAutoFit/>
              <a:scene3d>
                <a:camera prst="orthographicFront"/>
                <a:lightRig rig="threePt" dir="t"/>
              </a:scene3d>
              <a:sp3d contourW="12700"/>
            </a:bodyPr>
            <a:lstStyle/>
            <a:p>
              <a:r>
                <a:rPr lang="zh-CN" altLang="en-US" sz="2800" b="1">
                  <a:latin typeface="Aharoni" panose="02010600030101010101" pitchFamily="2" charset="-79"/>
                  <a:cs typeface="Aharoni" panose="02010600030101010101" pitchFamily="2" charset="-79"/>
                </a:rPr>
                <a:t>结论与建议</a:t>
              </a:r>
              <a:endParaRPr lang="zh-CN" altLang="en-US" sz="2800" b="1">
                <a:latin typeface="Aharoni" panose="02010600030101010101" pitchFamily="2" charset="-79"/>
                <a:cs typeface="Aharoni" panose="02010600030101010101" pitchFamily="2" charset="-79"/>
              </a:endParaRPr>
            </a:p>
          </p:txBody>
        </p:sp>
      </p:grpSp>
      <p:grpSp>
        <p:nvGrpSpPr>
          <p:cNvPr id="26" name="组合 25"/>
          <p:cNvGrpSpPr/>
          <p:nvPr/>
        </p:nvGrpSpPr>
        <p:grpSpPr>
          <a:xfrm>
            <a:off x="6858090" y="2647044"/>
            <a:ext cx="4441372" cy="1137192"/>
            <a:chOff x="6894285" y="2860404"/>
            <a:chExt cx="4441372" cy="1137192"/>
          </a:xfrm>
          <a:solidFill>
            <a:srgbClr val="C3CDE3"/>
          </a:solidFill>
        </p:grpSpPr>
        <p:sp>
          <p:nvSpPr>
            <p:cNvPr id="18" name="矩形 17"/>
            <p:cNvSpPr/>
            <p:nvPr/>
          </p:nvSpPr>
          <p:spPr>
            <a:xfrm>
              <a:off x="6894285" y="2860404"/>
              <a:ext cx="4441372" cy="1137192"/>
            </a:xfrm>
            <a:prstGeom prst="rect">
              <a:avLst/>
            </a:prstGeom>
            <a:grp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印品黑体" panose="02010600030101010101" pitchFamily="2" charset="-122"/>
              </a:endParaRPr>
            </a:p>
          </p:txBody>
        </p:sp>
        <p:sp>
          <p:nvSpPr>
            <p:cNvPr id="20" name="文本框 19"/>
            <p:cNvSpPr txBox="1"/>
            <p:nvPr/>
          </p:nvSpPr>
          <p:spPr>
            <a:xfrm>
              <a:off x="7721600" y="3088389"/>
              <a:ext cx="2786742" cy="707886"/>
            </a:xfrm>
            <a:prstGeom prst="rect">
              <a:avLst/>
            </a:prstGeom>
            <a:noFill/>
          </p:spPr>
          <p:txBody>
            <a:bodyPr wrap="square" rtlCol="0">
              <a:spAutoFit/>
              <a:scene3d>
                <a:camera prst="orthographicFront"/>
                <a:lightRig rig="threePt" dir="t"/>
              </a:scene3d>
              <a:sp3d contourW="12700"/>
            </a:bodyPr>
            <a:lstStyle/>
            <a:p>
              <a:pPr algn="ctr"/>
              <a:r>
                <a:rPr lang="zh-CN" altLang="en-US" sz="4000" b="1">
                  <a:latin typeface="Aharoni" panose="02010600030101010101" pitchFamily="2" charset="-79"/>
                  <a:cs typeface="Aharoni" panose="02010600030101010101" pitchFamily="2" charset="-79"/>
                </a:rPr>
                <a:t>目 录</a:t>
              </a:r>
              <a:endParaRPr lang="zh-CN" altLang="en-US" sz="4000" b="1">
                <a:latin typeface="Aharoni" panose="02010600030101010101" pitchFamily="2" charset="-79"/>
                <a:cs typeface="Aharoni" panose="02010600030101010101" pitchFamily="2" charset="-79"/>
              </a:endParaRPr>
            </a:p>
          </p:txBody>
        </p:sp>
      </p:gr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637363"/>
            <a:ext cx="12192000" cy="2304000"/>
          </a:xfrm>
          <a:prstGeom prst="rect">
            <a:avLst/>
          </a:prstGeom>
          <a:solidFill>
            <a:srgbClr val="C3C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2010600030101010101" pitchFamily="2" charset="-122"/>
            </a:endParaRPr>
          </a:p>
        </p:txBody>
      </p:sp>
      <p:sp>
        <p:nvSpPr>
          <p:cNvPr id="3" name="矩形 2"/>
          <p:cNvSpPr/>
          <p:nvPr/>
        </p:nvSpPr>
        <p:spPr>
          <a:xfrm>
            <a:off x="1195387" y="2161267"/>
            <a:ext cx="9801225" cy="3312000"/>
          </a:xfrm>
          <a:prstGeom prst="rect">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印品黑体" panose="02010600030101010101" pitchFamily="2" charset="-122"/>
            </a:endParaRPr>
          </a:p>
        </p:txBody>
      </p:sp>
      <p:grpSp>
        <p:nvGrpSpPr>
          <p:cNvPr id="10" name="组合 9"/>
          <p:cNvGrpSpPr/>
          <p:nvPr/>
        </p:nvGrpSpPr>
        <p:grpSpPr>
          <a:xfrm>
            <a:off x="2715240" y="3240286"/>
            <a:ext cx="6839369" cy="1584000"/>
            <a:chOff x="2396573" y="3911268"/>
            <a:chExt cx="6839369" cy="1584000"/>
          </a:xfrm>
        </p:grpSpPr>
        <p:sp>
          <p:nvSpPr>
            <p:cNvPr id="5" name="文本框 4"/>
            <p:cNvSpPr txBox="1"/>
            <p:nvPr/>
          </p:nvSpPr>
          <p:spPr>
            <a:xfrm>
              <a:off x="2396573" y="4241602"/>
              <a:ext cx="3722817" cy="922020"/>
            </a:xfrm>
            <a:prstGeom prst="rect">
              <a:avLst/>
            </a:prstGeom>
            <a:noFill/>
          </p:spPr>
          <p:txBody>
            <a:bodyPr wrap="square" rtlCol="0">
              <a:spAutoFit/>
              <a:scene3d>
                <a:camera prst="orthographicFront"/>
                <a:lightRig rig="threePt" dir="t"/>
              </a:scene3d>
              <a:sp3d contourW="12700"/>
            </a:bodyPr>
            <a:lstStyle/>
            <a:p>
              <a:r>
                <a:rPr lang="en-US" altLang="zh-CN" sz="5400">
                  <a:latin typeface="Aharoni" panose="02010600030101010101" pitchFamily="2" charset="-79"/>
                  <a:cs typeface="Aharoni" panose="02010600030101010101" pitchFamily="2" charset="-79"/>
                </a:rPr>
                <a:t>PART </a:t>
              </a:r>
              <a:r>
                <a:rPr lang="en-US" altLang="zh-CN" sz="5400">
                  <a:latin typeface="Times New Roman" panose="02020603050405020304" pitchFamily="18" charset="0"/>
                  <a:cs typeface="Times New Roman" panose="02020603050405020304" pitchFamily="18" charset="0"/>
                </a:rPr>
                <a:t>04</a:t>
              </a:r>
              <a:endParaRPr lang="zh-CN" altLang="en-US" sz="5400">
                <a:latin typeface="Times New Roman" panose="02020603050405020304" pitchFamily="18" charset="0"/>
                <a:cs typeface="Times New Roman" panose="02020603050405020304" pitchFamily="18" charset="0"/>
              </a:endParaRPr>
            </a:p>
          </p:txBody>
        </p:sp>
        <p:sp>
          <p:nvSpPr>
            <p:cNvPr id="6" name="文本框 5"/>
            <p:cNvSpPr txBox="1"/>
            <p:nvPr/>
          </p:nvSpPr>
          <p:spPr>
            <a:xfrm>
              <a:off x="5549312" y="4380101"/>
              <a:ext cx="3686630" cy="645160"/>
            </a:xfrm>
            <a:prstGeom prst="rect">
              <a:avLst/>
            </a:prstGeom>
            <a:noFill/>
          </p:spPr>
          <p:txBody>
            <a:bodyPr wrap="square" rtlCol="0">
              <a:spAutoFit/>
              <a:scene3d>
                <a:camera prst="orthographicFront"/>
                <a:lightRig rig="threePt" dir="t"/>
              </a:scene3d>
              <a:sp3d contourW="12700"/>
            </a:bodyPr>
            <a:lstStyle/>
            <a:p>
              <a:r>
                <a:rPr lang="zh-CN" altLang="en-US" sz="3600" b="1">
                  <a:latin typeface="Aharoni" panose="02010600030101010101" pitchFamily="2" charset="-79"/>
                  <a:cs typeface="Aharoni" panose="02010600030101010101" pitchFamily="2" charset="-79"/>
                </a:rPr>
                <a:t>实验</a:t>
              </a:r>
              <a:r>
                <a:rPr lang="zh-CN" altLang="en-US" sz="3600" b="1">
                  <a:latin typeface="Aharoni" panose="02010600030101010101" pitchFamily="2" charset="-79"/>
                  <a:cs typeface="Aharoni" panose="02010600030101010101" pitchFamily="2" charset="-79"/>
                </a:rPr>
                <a:t>设计</a:t>
              </a:r>
              <a:endParaRPr lang="zh-CN" altLang="en-US" sz="3600" b="1">
                <a:latin typeface="Aharoni" panose="02010600030101010101" pitchFamily="2" charset="-79"/>
                <a:cs typeface="Aharoni" panose="02010600030101010101" pitchFamily="2" charset="-79"/>
              </a:endParaRPr>
            </a:p>
          </p:txBody>
        </p:sp>
        <p:cxnSp>
          <p:nvCxnSpPr>
            <p:cNvPr id="8" name="直接连接符 7"/>
            <p:cNvCxnSpPr/>
            <p:nvPr/>
          </p:nvCxnSpPr>
          <p:spPr>
            <a:xfrm>
              <a:off x="5316765" y="3911268"/>
              <a:ext cx="0" cy="1584000"/>
            </a:xfrm>
            <a:prstGeom prst="line">
              <a:avLst/>
            </a:prstGeom>
            <a:ln w="254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695325" y="0"/>
            <a:ext cx="4590434" cy="1237625"/>
            <a:chOff x="695325" y="0"/>
            <a:chExt cx="4590434" cy="1237625"/>
          </a:xfrm>
        </p:grpSpPr>
        <p:sp>
          <p:nvSpPr>
            <p:cNvPr id="3" name="矩形 2"/>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4" name="文本框 3"/>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solidFill>
                    <a:schemeClr val="tx1"/>
                  </a:solidFill>
                  <a:latin typeface="Times New Roman" panose="02020603050405020304" pitchFamily="18" charset="0"/>
                  <a:ea typeface="微软雅黑" panose="020B0503020204020204" charset="-122"/>
                  <a:cs typeface="Times New Roman" panose="02020603050405020304" pitchFamily="18" charset="0"/>
                </a:rPr>
                <a:t>04 </a:t>
              </a:r>
              <a:r>
                <a:rPr kumimoji="0"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实验</a:t>
              </a:r>
              <a:r>
                <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设计</a:t>
              </a:r>
              <a:endParaRPr kumimoji="0" lang="zh-CN" altLang="en-US" sz="28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rPr>
                <a:t>	      </a:t>
              </a:r>
              <a:endParaRPr kumimoji="0" lang="zh-CN" altLang="en-US" sz="2000" b="1" i="0" u="none" strike="noStrike" kern="1200" cap="none" spc="0" normalizeH="0" baseline="0" noProof="0">
                <a:ln>
                  <a:noFill/>
                </a:ln>
                <a:solidFill>
                  <a:schemeClr val="tx1"/>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5"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7" name="矩形 6"/>
          <p:cNvSpPr/>
          <p:nvPr/>
        </p:nvSpPr>
        <p:spPr>
          <a:xfrm>
            <a:off x="8862695" y="2271395"/>
            <a:ext cx="3221990" cy="179832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3" name="直接连接符 12"/>
          <p:cNvCxnSpPr/>
          <p:nvPr/>
        </p:nvCxnSpPr>
        <p:spPr>
          <a:xfrm flipH="1">
            <a:off x="5844540" y="1264285"/>
            <a:ext cx="20320" cy="5163820"/>
          </a:xfrm>
          <a:prstGeom prst="line">
            <a:avLst/>
          </a:prstGeom>
          <a:ln w="19050">
            <a:solidFill>
              <a:srgbClr val="595959"/>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对象 -2147482624"/>
          <p:cNvGraphicFramePr>
            <a:graphicFrameLocks noChangeAspect="1"/>
          </p:cNvGraphicFramePr>
          <p:nvPr/>
        </p:nvGraphicFramePr>
        <p:xfrm>
          <a:off x="6772910" y="1936115"/>
          <a:ext cx="3999230" cy="3818890"/>
        </p:xfrm>
        <a:graphic>
          <a:graphicData uri="http://schemas.openxmlformats.org/presentationml/2006/ole">
            <mc:AlternateContent xmlns:mc="http://schemas.openxmlformats.org/markup-compatibility/2006">
              <mc:Choice xmlns:v="urn:schemas-microsoft-com:vml" Requires="v">
                <p:oleObj spid="_x0000_s3076" name="" r:id="rId2" imgW="2108200" imgH="2184400" progId="Equation.KSEE3">
                  <p:embed/>
                </p:oleObj>
              </mc:Choice>
              <mc:Fallback>
                <p:oleObj name="" r:id="rId2" imgW="2108200" imgH="2184400" progId="Equation.KSEE3">
                  <p:embed/>
                  <p:pic>
                    <p:nvPicPr>
                      <p:cNvPr id="0" name="图片 3075"/>
                      <p:cNvPicPr/>
                      <p:nvPr/>
                    </p:nvPicPr>
                    <p:blipFill>
                      <a:blip r:embed="rId3"/>
                      <a:stretch>
                        <a:fillRect/>
                      </a:stretch>
                    </p:blipFill>
                    <p:spPr>
                      <a:xfrm>
                        <a:off x="6772910" y="1936115"/>
                        <a:ext cx="3999230" cy="3818890"/>
                      </a:xfrm>
                      <a:prstGeom prst="rect">
                        <a:avLst/>
                      </a:prstGeom>
                      <a:noFill/>
                      <a:ln w="38100">
                        <a:noFill/>
                        <a:miter/>
                      </a:ln>
                    </p:spPr>
                  </p:pic>
                </p:oleObj>
              </mc:Fallback>
            </mc:AlternateContent>
          </a:graphicData>
        </a:graphic>
      </p:graphicFrame>
      <p:graphicFrame>
        <p:nvGraphicFramePr>
          <p:cNvPr id="9" name="图表 8" descr="7b0a202020202263686172745265734964223a20223230343732323036220a7d0a"/>
          <p:cNvGraphicFramePr/>
          <p:nvPr/>
        </p:nvGraphicFramePr>
        <p:xfrm>
          <a:off x="695325" y="1788160"/>
          <a:ext cx="4463415" cy="4114165"/>
        </p:xfrm>
        <a:graphic>
          <a:graphicData uri="http://schemas.openxmlformats.org/drawingml/2006/chart">
            <c:chart xmlns:c="http://schemas.openxmlformats.org/drawingml/2006/chart" xmlns:r="http://schemas.openxmlformats.org/officeDocument/2006/relationships" r:id="rId1"/>
          </a:graphicData>
        </a:graphic>
      </p:graphicFrame>
      <p:sp>
        <p:nvSpPr>
          <p:cNvPr id="10" name="文本框 9"/>
          <p:cNvSpPr txBox="1"/>
          <p:nvPr/>
        </p:nvSpPr>
        <p:spPr>
          <a:xfrm>
            <a:off x="1358265" y="1328420"/>
            <a:ext cx="2982595" cy="368300"/>
          </a:xfrm>
          <a:prstGeom prst="rect">
            <a:avLst/>
          </a:prstGeom>
          <a:noFill/>
        </p:spPr>
        <p:txBody>
          <a:bodyPr wrap="square" rtlCol="0">
            <a:spAutoFit/>
          </a:bodyPr>
          <a:p>
            <a:pPr algn="ctr"/>
            <a:r>
              <a:rPr lang="zh-CN" altLang="en-US">
                <a:latin typeface="华光中圆_CNKI" panose="02000500000000000000" charset="-122"/>
                <a:ea typeface="华光中圆_CNKI" panose="02000500000000000000" charset="-122"/>
              </a:rPr>
              <a:t>数据集划分</a:t>
            </a:r>
            <a:endParaRPr lang="zh-CN" altLang="en-US">
              <a:latin typeface="华光中圆_CNKI" panose="02000500000000000000" charset="-122"/>
              <a:ea typeface="华光中圆_CNKI" panose="02000500000000000000" charset="-122"/>
            </a:endParaRPr>
          </a:p>
        </p:txBody>
      </p:sp>
      <p:sp>
        <p:nvSpPr>
          <p:cNvPr id="12" name="文本框 11"/>
          <p:cNvSpPr txBox="1"/>
          <p:nvPr/>
        </p:nvSpPr>
        <p:spPr>
          <a:xfrm>
            <a:off x="7281545" y="1328420"/>
            <a:ext cx="2982595" cy="368300"/>
          </a:xfrm>
          <a:prstGeom prst="rect">
            <a:avLst/>
          </a:prstGeom>
          <a:noFill/>
        </p:spPr>
        <p:txBody>
          <a:bodyPr wrap="square" rtlCol="0">
            <a:spAutoFit/>
          </a:bodyPr>
          <a:p>
            <a:pPr algn="ctr"/>
            <a:r>
              <a:rPr lang="zh-CN" altLang="en-US">
                <a:latin typeface="华光中圆_CNKI" panose="02000500000000000000" charset="-122"/>
                <a:ea typeface="华光中圆_CNKI" panose="02000500000000000000" charset="-122"/>
              </a:rPr>
              <a:t>评价</a:t>
            </a:r>
            <a:r>
              <a:rPr lang="zh-CN" altLang="en-US">
                <a:latin typeface="华光中圆_CNKI" panose="02000500000000000000" charset="-122"/>
                <a:ea typeface="华光中圆_CNKI" panose="02000500000000000000" charset="-122"/>
              </a:rPr>
              <a:t>指标</a:t>
            </a:r>
            <a:endParaRPr lang="zh-CN" altLang="en-US">
              <a:latin typeface="华光中圆_CNKI" panose="02000500000000000000" charset="-122"/>
              <a:ea typeface="华光中圆_CNKI" panose="02000500000000000000" charset="-122"/>
            </a:endParaRPr>
          </a:p>
        </p:txBody>
      </p:sp>
      <p:sp>
        <p:nvSpPr>
          <p:cNvPr id="8" name="文本框 7"/>
          <p:cNvSpPr txBox="1"/>
          <p:nvPr/>
        </p:nvSpPr>
        <p:spPr>
          <a:xfrm>
            <a:off x="3547110" y="727075"/>
            <a:ext cx="1611630" cy="368300"/>
          </a:xfrm>
          <a:prstGeom prst="rect">
            <a:avLst/>
          </a:prstGeom>
          <a:noFill/>
        </p:spPr>
        <p:txBody>
          <a:bodyPr wrap="non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 </a:t>
            </a:r>
            <a:r>
              <a:rPr lang="zh-CN" altLang="en-US"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实验准备</a:t>
            </a:r>
            <a:endParaRPr lang="zh-CN" altLang="en-US"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5325" y="0"/>
            <a:ext cx="4590434" cy="1237625"/>
            <a:chOff x="695325" y="0"/>
            <a:chExt cx="4590434" cy="123762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04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实验</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设计</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对比实验</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1</a:t>
              </a:r>
              <a:endPar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pic>
        <p:nvPicPr>
          <p:cNvPr id="2" name="图片 1"/>
          <p:cNvPicPr>
            <a:picLocks noChangeAspect="1"/>
          </p:cNvPicPr>
          <p:nvPr/>
        </p:nvPicPr>
        <p:blipFill>
          <a:blip r:embed="rId1"/>
          <a:srcRect t="504" r="658"/>
          <a:stretch>
            <a:fillRect/>
          </a:stretch>
        </p:blipFill>
        <p:spPr>
          <a:xfrm>
            <a:off x="5738866" y="1010556"/>
            <a:ext cx="5465445" cy="5390515"/>
          </a:xfrm>
          <a:prstGeom prst="rect">
            <a:avLst/>
          </a:prstGeom>
        </p:spPr>
      </p:pic>
      <p:sp>
        <p:nvSpPr>
          <p:cNvPr id="53" name="矩形: 圆角 52"/>
          <p:cNvSpPr/>
          <p:nvPr/>
        </p:nvSpPr>
        <p:spPr>
          <a:xfrm>
            <a:off x="876935" y="2638425"/>
            <a:ext cx="3754755" cy="2813685"/>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876935" y="2638425"/>
            <a:ext cx="3754120" cy="281305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876108" y="2844749"/>
            <a:ext cx="3754755" cy="2399665"/>
          </a:xfrm>
          <a:prstGeom prst="rect">
            <a:avLst/>
          </a:prstGeom>
          <a:noFill/>
        </p:spPr>
        <p:txBody>
          <a:bodyPr wrap="square" rtlCol="0">
            <a:spAutoFit/>
          </a:bodyPr>
          <a:lstStyle/>
          <a:p>
            <a:pPr indent="508000" algn="just" fontAlgn="auto" latinLnBrk="1">
              <a:lnSpc>
                <a:spcPct val="150000"/>
              </a:lnSpc>
              <a:extLst>
                <a:ext uri="{35155182-B16C-46BC-9424-99874614C6A1}">
                  <wpsdc:indentchars xmlns:wpsdc="http://www.wps.cn/officeDocument/2017/drawingmlCustomData" val="200" checksum="282533468"/>
                </a:ext>
              </a:extLst>
            </a:pPr>
            <a:r>
              <a:rPr lang="zh-CN" altLang="en-US" sz="2000">
                <a:latin typeface="+mn-ea"/>
                <a:cs typeface="Times New Roman" panose="02020603050405020304" pitchFamily="18" charset="0"/>
              </a:rPr>
              <a:t>实验首先做了本文模型与其他</a:t>
            </a:r>
            <a:r>
              <a:rPr lang="zh-CN" altLang="en-US" sz="2000">
                <a:latin typeface="+mn-ea"/>
                <a:cs typeface="Times New Roman" panose="02020603050405020304" pitchFamily="18" charset="0"/>
                <a:sym typeface="+mn-ea"/>
              </a:rPr>
              <a:t>传统机器学习模型</a:t>
            </a:r>
            <a:r>
              <a:rPr lang="zh-CN" altLang="en-US" sz="2000">
                <a:latin typeface="+mn-ea"/>
                <a:cs typeface="Times New Roman" panose="02020603050405020304" pitchFamily="18" charset="0"/>
              </a:rPr>
              <a:t>在</a:t>
            </a:r>
            <a:r>
              <a:rPr lang="en-US" altLang="zh-CN" sz="2000">
                <a:latin typeface="+mn-ea"/>
                <a:cs typeface="Times New Roman" panose="02020603050405020304" pitchFamily="18" charset="0"/>
              </a:rPr>
              <a:t>4</a:t>
            </a:r>
            <a:r>
              <a:rPr lang="zh-CN" altLang="en-US" sz="2000">
                <a:latin typeface="+mn-ea"/>
                <a:cs typeface="Times New Roman" panose="02020603050405020304" pitchFamily="18" charset="0"/>
              </a:rPr>
              <a:t>种度量回归任务指标上的表现。右表为本文模型和选取对比</a:t>
            </a:r>
            <a:r>
              <a:rPr lang="zh-CN" altLang="en-US" sz="2000">
                <a:latin typeface="+mn-ea"/>
                <a:cs typeface="Times New Roman" panose="02020603050405020304" pitchFamily="18" charset="0"/>
              </a:rPr>
              <a:t>的模型参数</a:t>
            </a:r>
            <a:r>
              <a:rPr lang="zh-CN" altLang="en-US" sz="2000">
                <a:latin typeface="+mn-ea"/>
                <a:cs typeface="Times New Roman" panose="02020603050405020304" pitchFamily="18" charset="0"/>
              </a:rPr>
              <a:t>设置情况。</a:t>
            </a:r>
            <a:endParaRPr lang="zh-CN" altLang="en-US" sz="2000">
              <a:latin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5325" y="0"/>
            <a:ext cx="4590434" cy="1237625"/>
            <a:chOff x="695325" y="0"/>
            <a:chExt cx="4590434" cy="123762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04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实验</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设计</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对比实验</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1</a:t>
              </a:r>
              <a:endPar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53" name="矩形: 圆角 52"/>
          <p:cNvSpPr/>
          <p:nvPr/>
        </p:nvSpPr>
        <p:spPr>
          <a:xfrm>
            <a:off x="6537325" y="1306195"/>
            <a:ext cx="4054475" cy="2239010"/>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2" name="矩形: 圆角 52"/>
          <p:cNvSpPr/>
          <p:nvPr/>
        </p:nvSpPr>
        <p:spPr>
          <a:xfrm>
            <a:off x="1341120" y="4203700"/>
            <a:ext cx="4063365" cy="2065020"/>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6555105" y="1306195"/>
            <a:ext cx="4018280" cy="223901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341755" y="4140835"/>
            <a:ext cx="4063365" cy="2064385"/>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6687820" y="1401128"/>
            <a:ext cx="3754120" cy="1938020"/>
          </a:xfrm>
          <a:prstGeom prst="rect">
            <a:avLst/>
          </a:prstGeom>
          <a:noFill/>
        </p:spPr>
        <p:txBody>
          <a:bodyPr wrap="square" rtlCol="0">
            <a:spAutoFit/>
          </a:bodyPr>
          <a:lstStyle/>
          <a:p>
            <a:pPr indent="457200" algn="just" fontAlgn="auto">
              <a:lnSpc>
                <a:spcPct val="150000"/>
              </a:lnSpc>
            </a:pPr>
            <a:r>
              <a:rPr lang="zh-CN" altLang="en-US" sz="2000">
                <a:latin typeface="+mn-ea"/>
                <a:cs typeface="Times New Roman" panose="02020603050405020304" pitchFamily="18" charset="0"/>
              </a:rPr>
              <a:t>左图为以上选取的</a:t>
            </a:r>
            <a:r>
              <a:rPr lang="en-US" altLang="zh-CN" sz="2000">
                <a:latin typeface="+mn-ea"/>
                <a:cs typeface="Times New Roman" panose="02020603050405020304" pitchFamily="18" charset="0"/>
              </a:rPr>
              <a:t>6</a:t>
            </a:r>
            <a:r>
              <a:rPr lang="zh-CN" altLang="en-US" sz="2000">
                <a:latin typeface="+mn-ea"/>
                <a:cs typeface="Times New Roman" panose="02020603050405020304" pitchFamily="18" charset="0"/>
              </a:rPr>
              <a:t>类模型在</a:t>
            </a:r>
            <a:r>
              <a:rPr sz="2000" b="1">
                <a:latin typeface="Times New Roman" panose="02020603050405020304" pitchFamily="18" charset="0"/>
                <a:cs typeface="Times New Roman" panose="02020603050405020304" pitchFamily="18" charset="0"/>
              </a:rPr>
              <a:t>MSE</a:t>
            </a:r>
            <a:r>
              <a:rPr lang="zh-CN" altLang="en-US" sz="2000" b="1">
                <a:latin typeface="Times New Roman" panose="02020603050405020304" pitchFamily="18" charset="0"/>
                <a:cs typeface="Times New Roman" panose="02020603050405020304" pitchFamily="18" charset="0"/>
              </a:rPr>
              <a:t>、</a:t>
            </a:r>
            <a:r>
              <a:rPr sz="2000" b="1">
                <a:latin typeface="Times New Roman" panose="02020603050405020304" pitchFamily="18" charset="0"/>
                <a:cs typeface="Times New Roman" panose="02020603050405020304" pitchFamily="18" charset="0"/>
              </a:rPr>
              <a:t>RMSE</a:t>
            </a:r>
            <a:r>
              <a:rPr lang="zh-CN" altLang="en-US" sz="2000" b="1">
                <a:latin typeface="Times New Roman" panose="02020603050405020304" pitchFamily="18" charset="0"/>
                <a:cs typeface="Times New Roman" panose="02020603050405020304" pitchFamily="18" charset="0"/>
              </a:rPr>
              <a:t>、</a:t>
            </a:r>
            <a:r>
              <a:rPr sz="2000" b="1">
                <a:latin typeface="Times New Roman" panose="02020603050405020304" pitchFamily="18" charset="0"/>
                <a:cs typeface="Times New Roman" panose="02020603050405020304" pitchFamily="18" charset="0"/>
              </a:rPr>
              <a:t>MAE</a:t>
            </a:r>
            <a:r>
              <a:rPr lang="zh-CN" altLang="en-US" sz="2000">
                <a:latin typeface="+mn-ea"/>
                <a:cs typeface="Times New Roman" panose="02020603050405020304" pitchFamily="18" charset="0"/>
              </a:rPr>
              <a:t>指标上的表现情况，可以看到本文选取模型的预测误差最低。</a:t>
            </a:r>
            <a:endParaRPr lang="en-US" altLang="zh-CN" sz="2000" dirty="0">
              <a:latin typeface="+mn-ea"/>
              <a:cs typeface="Times New Roman" panose="02020603050405020304" pitchFamily="18" charset="0"/>
            </a:endParaRPr>
          </a:p>
        </p:txBody>
      </p:sp>
      <p:sp>
        <p:nvSpPr>
          <p:cNvPr id="8" name="文本框 7"/>
          <p:cNvSpPr txBox="1"/>
          <p:nvPr/>
        </p:nvSpPr>
        <p:spPr>
          <a:xfrm>
            <a:off x="1494790" y="4204334"/>
            <a:ext cx="3755390" cy="1938020"/>
          </a:xfrm>
          <a:prstGeom prst="rect">
            <a:avLst/>
          </a:prstGeom>
          <a:noFill/>
        </p:spPr>
        <p:txBody>
          <a:bodyPr wrap="square" rtlCol="0">
            <a:spAutoFit/>
          </a:bodyPr>
          <a:lstStyle/>
          <a:p>
            <a:pPr indent="457200" algn="just" fontAlgn="auto">
              <a:lnSpc>
                <a:spcPct val="150000"/>
              </a:lnSpc>
            </a:pPr>
            <a:r>
              <a:rPr lang="zh-CN" altLang="en-US" sz="2000">
                <a:latin typeface="+mn-ea"/>
                <a:cs typeface="Times New Roman" panose="02020603050405020304" pitchFamily="18" charset="0"/>
                <a:sym typeface="+mn-ea"/>
              </a:rPr>
              <a:t>右图为以上选取的</a:t>
            </a:r>
            <a:r>
              <a:rPr lang="en-US" altLang="zh-CN" sz="2000">
                <a:latin typeface="+mn-ea"/>
                <a:cs typeface="Times New Roman" panose="02020603050405020304" pitchFamily="18" charset="0"/>
                <a:sym typeface="+mn-ea"/>
              </a:rPr>
              <a:t>6</a:t>
            </a:r>
            <a:r>
              <a:rPr lang="zh-CN" altLang="en-US" sz="2000">
                <a:latin typeface="+mn-ea"/>
                <a:cs typeface="Times New Roman" panose="02020603050405020304" pitchFamily="18" charset="0"/>
                <a:sym typeface="+mn-ea"/>
              </a:rPr>
              <a:t>类模型在</a:t>
            </a:r>
            <a:r>
              <a:rPr sz="2000" b="1">
                <a:latin typeface="Times New Roman" panose="02020603050405020304" pitchFamily="18" charset="0"/>
                <a:cs typeface="Times New Roman" panose="02020603050405020304" pitchFamily="18" charset="0"/>
                <a:sym typeface="+mn-ea"/>
              </a:rPr>
              <a:t>R</a:t>
            </a:r>
            <a:r>
              <a:rPr sz="2000" b="1" baseline="30000">
                <a:latin typeface="Times New Roman" panose="02020603050405020304" pitchFamily="18" charset="0"/>
                <a:cs typeface="Times New Roman" panose="02020603050405020304" pitchFamily="18" charset="0"/>
                <a:sym typeface="+mn-ea"/>
              </a:rPr>
              <a:t>2</a:t>
            </a:r>
            <a:r>
              <a:rPr lang="zh-CN" altLang="en-US" sz="2000">
                <a:latin typeface="+mn-ea"/>
                <a:cs typeface="Times New Roman" panose="02020603050405020304" pitchFamily="18" charset="0"/>
                <a:sym typeface="+mn-ea"/>
              </a:rPr>
              <a:t>指标上的表现情况，可以看到本文选取模型的预测拟合程度最高</a:t>
            </a:r>
            <a:endParaRPr lang="zh-CN" altLang="en-US" sz="2000">
              <a:latin typeface="+mn-ea"/>
              <a:cs typeface="Times New Roman" panose="02020603050405020304" pitchFamily="18" charset="0"/>
              <a:sym typeface="+mn-ea"/>
            </a:endParaRPr>
          </a:p>
        </p:txBody>
      </p:sp>
      <p:pic>
        <p:nvPicPr>
          <p:cNvPr id="9" name="图片 8"/>
          <p:cNvPicPr>
            <a:picLocks noChangeAspect="1"/>
          </p:cNvPicPr>
          <p:nvPr/>
        </p:nvPicPr>
        <p:blipFill>
          <a:blip r:embed="rId1"/>
          <a:stretch>
            <a:fillRect/>
          </a:stretch>
        </p:blipFill>
        <p:spPr>
          <a:xfrm>
            <a:off x="1494790" y="1240155"/>
            <a:ext cx="3909695" cy="2748280"/>
          </a:xfrm>
          <a:prstGeom prst="rect">
            <a:avLst/>
          </a:prstGeom>
        </p:spPr>
      </p:pic>
      <p:pic>
        <p:nvPicPr>
          <p:cNvPr id="10" name="图片 9"/>
          <p:cNvPicPr>
            <a:picLocks noChangeAspect="1"/>
          </p:cNvPicPr>
          <p:nvPr/>
        </p:nvPicPr>
        <p:blipFill>
          <a:blip r:embed="rId2"/>
          <a:stretch>
            <a:fillRect/>
          </a:stretch>
        </p:blipFill>
        <p:spPr>
          <a:xfrm>
            <a:off x="6849745" y="3632200"/>
            <a:ext cx="3724275" cy="277685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animBg="1"/>
      <p:bldP spid="2" grpId="0" animBg="1"/>
      <p:bldP spid="8" grpId="1"/>
      <p:bldP spid="4" grpId="1" animBg="1"/>
      <p:bldP spid="2"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5325" y="0"/>
            <a:ext cx="4590434" cy="1237625"/>
            <a:chOff x="695325" y="0"/>
            <a:chExt cx="4590434" cy="123762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04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实验</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设计</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对比实验</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2</a:t>
              </a:r>
              <a:endPar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pic>
        <p:nvPicPr>
          <p:cNvPr id="11" name="图片 11" descr="pre-train-and-supervise-r2"/>
          <p:cNvPicPr>
            <a:picLocks noChangeAspect="1"/>
          </p:cNvPicPr>
          <p:nvPr>
            <p:custDataLst>
              <p:tags r:id="rId1"/>
            </p:custDataLst>
          </p:nvPr>
        </p:nvPicPr>
        <p:blipFill>
          <a:blip r:embed="rId2"/>
          <a:srcRect t="9756" r="8383" b="4119"/>
          <a:stretch>
            <a:fillRect/>
          </a:stretch>
        </p:blipFill>
        <p:spPr>
          <a:xfrm>
            <a:off x="6265545" y="3927475"/>
            <a:ext cx="4315460" cy="2471420"/>
          </a:xfrm>
          <a:prstGeom prst="rect">
            <a:avLst/>
          </a:prstGeom>
        </p:spPr>
      </p:pic>
      <p:sp>
        <p:nvSpPr>
          <p:cNvPr id="53" name="矩形: 圆角 52"/>
          <p:cNvSpPr/>
          <p:nvPr/>
        </p:nvSpPr>
        <p:spPr>
          <a:xfrm>
            <a:off x="1237615" y="1982470"/>
            <a:ext cx="4048125" cy="3908425"/>
          </a:xfrm>
          <a:prstGeom prst="roundRect">
            <a:avLst>
              <a:gd name="adj" fmla="val 471"/>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1236980" y="1983105"/>
            <a:ext cx="4111625" cy="390779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1357947" y="1982379"/>
            <a:ext cx="3807460" cy="3784600"/>
          </a:xfrm>
          <a:prstGeom prst="rect">
            <a:avLst/>
          </a:prstGeom>
          <a:noFill/>
        </p:spPr>
        <p:txBody>
          <a:bodyPr wrap="square" rtlCol="0">
            <a:spAutoFit/>
          </a:bodyPr>
          <a:lstStyle/>
          <a:p>
            <a:pPr indent="508000" algn="just" fontAlgn="auto" latinLnBrk="1">
              <a:lnSpc>
                <a:spcPct val="150000"/>
              </a:lnSpc>
              <a:extLst>
                <a:ext uri="{35155182-B16C-46BC-9424-99874614C6A1}">
                  <wpsdc:indentchars xmlns:wpsdc="http://www.wps.cn/officeDocument/2017/drawingmlCustomData" val="200" checksum="282533468"/>
                </a:ext>
              </a:extLst>
            </a:pPr>
            <a:r>
              <a:rPr lang="zh-CN" altLang="en-US" sz="2000">
                <a:latin typeface="+mn-ea"/>
                <a:cs typeface="Times New Roman" panose="02020603050405020304" pitchFamily="18" charset="0"/>
              </a:rPr>
              <a:t>本着优化模型和提高预测精度的目的，本文设置了第二组对比实验。在该实验中我们采用</a:t>
            </a:r>
            <a:r>
              <a:rPr sz="2000" b="1">
                <a:latin typeface="+mn-ea"/>
                <a:cs typeface="Times New Roman" panose="02020603050405020304" pitchFamily="18" charset="0"/>
              </a:rPr>
              <a:t>自监督预训练模式</a:t>
            </a:r>
            <a:r>
              <a:rPr lang="en-US" altLang="zh-CN" sz="2000" b="1">
                <a:latin typeface="Times New Roman" panose="02020603050405020304" pitchFamily="18" charset="0"/>
                <a:cs typeface="Times New Roman" panose="02020603050405020304" pitchFamily="18" charset="0"/>
              </a:rPr>
              <a:t>(TabNet-P)</a:t>
            </a:r>
            <a:r>
              <a:rPr lang="zh-CN" altLang="en-US" sz="2000">
                <a:latin typeface="Arial" panose="020B0604020202020204" pitchFamily="34" charset="0"/>
                <a:cs typeface="Arial" panose="020B0604020202020204" pitchFamily="34" charset="0"/>
              </a:rPr>
              <a:t>与</a:t>
            </a:r>
            <a:r>
              <a:rPr sz="2000" b="1">
                <a:latin typeface="Arial" panose="020B0604020202020204" pitchFamily="34" charset="0"/>
                <a:cs typeface="Arial" panose="020B0604020202020204" pitchFamily="34" charset="0"/>
              </a:rPr>
              <a:t>监督</a:t>
            </a:r>
            <a:r>
              <a:rPr lang="zh-CN" sz="2000" b="1">
                <a:latin typeface="Arial" panose="020B0604020202020204" pitchFamily="34" charset="0"/>
                <a:cs typeface="Arial" panose="020B0604020202020204" pitchFamily="34" charset="0"/>
              </a:rPr>
              <a:t>训练</a:t>
            </a:r>
            <a:r>
              <a:rPr sz="2000" b="1">
                <a:latin typeface="Arial" panose="020B0604020202020204" pitchFamily="34" charset="0"/>
                <a:cs typeface="Arial" panose="020B0604020202020204" pitchFamily="34" charset="0"/>
              </a:rPr>
              <a:t>模式</a:t>
            </a:r>
            <a:r>
              <a:rPr lang="en-US" altLang="zh-CN" sz="2000" b="1">
                <a:latin typeface="Times New Roman" panose="02020603050405020304" pitchFamily="18" charset="0"/>
                <a:cs typeface="Times New Roman" panose="02020603050405020304" pitchFamily="18" charset="0"/>
              </a:rPr>
              <a:t>(Supervise)</a:t>
            </a:r>
            <a:r>
              <a:rPr lang="zh-CN" altLang="en-US" sz="2000">
                <a:latin typeface="+mn-ea"/>
                <a:cs typeface="Times New Roman" panose="02020603050405020304" pitchFamily="18" charset="0"/>
              </a:rPr>
              <a:t>进行对比，可以看出</a:t>
            </a:r>
            <a:r>
              <a:rPr lang="en-US" altLang="zh-CN" sz="2000" b="1">
                <a:latin typeface="Times New Roman" panose="02020603050405020304" pitchFamily="18" charset="0"/>
                <a:cs typeface="Times New Roman" panose="02020603050405020304" pitchFamily="18" charset="0"/>
              </a:rPr>
              <a:t>TabNet-P</a:t>
            </a:r>
            <a:r>
              <a:rPr lang="zh-CN" altLang="en-US" sz="2000">
                <a:latin typeface="+mn-ea"/>
                <a:cs typeface="Times New Roman" panose="02020603050405020304" pitchFamily="18" charset="0"/>
              </a:rPr>
              <a:t>不仅损失函数收敛更快，而且其拟合优度更高，预测更准确。</a:t>
            </a:r>
            <a:endParaRPr lang="en-US" altLang="zh-CN" sz="2000" dirty="0">
              <a:latin typeface="+mn-ea"/>
              <a:cs typeface="Times New Roman" panose="02020603050405020304" pitchFamily="18" charset="0"/>
            </a:endParaRPr>
          </a:p>
        </p:txBody>
      </p:sp>
      <p:sp>
        <p:nvSpPr>
          <p:cNvPr id="8" name="矩形 7"/>
          <p:cNvSpPr/>
          <p:nvPr/>
        </p:nvSpPr>
        <p:spPr>
          <a:xfrm>
            <a:off x="7302500" y="4088130"/>
            <a:ext cx="946785" cy="2076450"/>
          </a:xfrm>
          <a:prstGeom prst="rect">
            <a:avLst/>
          </a:prstGeom>
          <a:gradFill>
            <a:gsLst>
              <a:gs pos="0">
                <a:srgbClr val="56A0B9"/>
              </a:gs>
              <a:gs pos="100000">
                <a:srgbClr val="5DBDC3"/>
              </a:gs>
            </a:gsLst>
            <a:lin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endParaRPr lang="zh-CN" altLang="en-US">
              <a:latin typeface="印品黑体" panose="02010600030101010101" pitchFamily="2" charset="-122"/>
            </a:endParaRPr>
          </a:p>
        </p:txBody>
      </p:sp>
      <p:sp>
        <p:nvSpPr>
          <p:cNvPr id="9" name="矩形 8"/>
          <p:cNvSpPr/>
          <p:nvPr/>
        </p:nvSpPr>
        <p:spPr>
          <a:xfrm>
            <a:off x="9123045" y="5766435"/>
            <a:ext cx="947420" cy="398145"/>
          </a:xfrm>
          <a:prstGeom prst="rect">
            <a:avLst/>
          </a:prstGeom>
          <a:gradFill>
            <a:gsLst>
              <a:gs pos="0">
                <a:srgbClr val="56A0B9"/>
              </a:gs>
              <a:gs pos="100000">
                <a:srgbClr val="5DBDC3"/>
              </a:gs>
            </a:gsLst>
            <a:lin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endParaRPr lang="zh-CN" altLang="en-US">
              <a:latin typeface="印品黑体" panose="02010600030101010101" pitchFamily="2" charset="-122"/>
            </a:endParaRPr>
          </a:p>
        </p:txBody>
      </p:sp>
      <p:sp>
        <p:nvSpPr>
          <p:cNvPr id="12" name="矩形 11"/>
          <p:cNvSpPr/>
          <p:nvPr/>
        </p:nvSpPr>
        <p:spPr>
          <a:xfrm>
            <a:off x="9387840" y="4088130"/>
            <a:ext cx="254635" cy="94615"/>
          </a:xfrm>
          <a:prstGeom prst="rect">
            <a:avLst/>
          </a:prstGeom>
          <a:gradFill>
            <a:gsLst>
              <a:gs pos="0">
                <a:srgbClr val="56A0B9"/>
              </a:gs>
              <a:gs pos="100000">
                <a:srgbClr val="5DBDC3"/>
              </a:gs>
            </a:gsLst>
            <a:lin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vertOverflow="overflow" horzOverflow="overflow" vert="horz" wrap="square" lIns="91440" tIns="45720" rIns="91440" bIns="45720" numCol="1" spcCol="0" rtlCol="0" fromWordArt="0" anchor="ctr" anchorCtr="0" compatLnSpc="1">
            <a:noAutofit/>
          </a:bodyPr>
          <a:p>
            <a:pPr algn="ctr"/>
            <a:endParaRPr lang="zh-CN" altLang="en-US">
              <a:latin typeface="印品黑体" panose="02010600030101010101" pitchFamily="2" charset="-122"/>
            </a:endParaRPr>
          </a:p>
        </p:txBody>
      </p:sp>
      <p:pic>
        <p:nvPicPr>
          <p:cNvPr id="2" name="图片 1"/>
          <p:cNvPicPr/>
          <p:nvPr/>
        </p:nvPicPr>
        <p:blipFill>
          <a:blip r:embed="rId5"/>
          <a:stretch>
            <a:fillRect/>
          </a:stretch>
        </p:blipFill>
        <p:spPr>
          <a:xfrm>
            <a:off x="6494780" y="735965"/>
            <a:ext cx="4215130" cy="2867660"/>
          </a:xfrm>
          <a:prstGeom prst="rect">
            <a:avLst/>
          </a:prstGeom>
          <a:extLst>
            <wpswe:webExtensionRef xmlns:wpswe="http://www.wps.cn/officeDocument/2018/webExtension" r:id="rId4"/>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5325" y="0"/>
            <a:ext cx="4590434" cy="1237625"/>
            <a:chOff x="695325" y="0"/>
            <a:chExt cx="4590434" cy="123762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04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实验</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设计</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16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局部特征重要性</a:t>
              </a:r>
              <a:endParaRPr kumimoji="0" lang="zh-CN" altLang="en-US" sz="16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53" name="矩形: 圆角 52"/>
          <p:cNvSpPr/>
          <p:nvPr/>
        </p:nvSpPr>
        <p:spPr>
          <a:xfrm>
            <a:off x="7677785" y="1814195"/>
            <a:ext cx="3754755" cy="4188460"/>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7677785" y="1814195"/>
            <a:ext cx="3755390" cy="418846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7828280" y="2016397"/>
            <a:ext cx="3454400" cy="3784600"/>
          </a:xfrm>
          <a:prstGeom prst="rect">
            <a:avLst/>
          </a:prstGeom>
          <a:noFill/>
        </p:spPr>
        <p:txBody>
          <a:bodyPr wrap="square" rtlCol="0">
            <a:spAutoFit/>
          </a:bodyPr>
          <a:lstStyle/>
          <a:p>
            <a:pPr indent="457200" algn="just">
              <a:lnSpc>
                <a:spcPct val="150000"/>
              </a:lnSpc>
            </a:pPr>
            <a:r>
              <a:rPr lang="zh-CN" altLang="en-US" sz="1600">
                <a:latin typeface="+mn-ea"/>
                <a:cs typeface="Times New Roman" panose="02020603050405020304" pitchFamily="18" charset="0"/>
              </a:rPr>
              <a:t>左图为三个不同决策步内的局部特征重要性，</a:t>
            </a:r>
            <a:r>
              <a:rPr sz="1600">
                <a:latin typeface="+mn-ea"/>
                <a:cs typeface="Times New Roman" panose="02020603050405020304" pitchFamily="18" charset="0"/>
              </a:rPr>
              <a:t>可以看出在第一个决策步内房源类型、可住人数、面积，省份等特征</a:t>
            </a:r>
            <a:r>
              <a:rPr lang="zh-CN" sz="1600">
                <a:latin typeface="+mn-ea"/>
                <a:cs typeface="Times New Roman" panose="02020603050405020304" pitchFamily="18" charset="0"/>
              </a:rPr>
              <a:t>较为重要</a:t>
            </a:r>
            <a:r>
              <a:rPr sz="1600">
                <a:latin typeface="+mn-ea"/>
                <a:cs typeface="Times New Roman" panose="02020603050405020304" pitchFamily="18" charset="0"/>
              </a:rPr>
              <a:t>；在第二个决策步内</a:t>
            </a:r>
            <a:r>
              <a:rPr lang="zh-CN" sz="1600">
                <a:latin typeface="+mn-ea"/>
                <a:cs typeface="Times New Roman" panose="02020603050405020304" pitchFamily="18" charset="0"/>
              </a:rPr>
              <a:t>模型显示</a:t>
            </a:r>
            <a:r>
              <a:rPr sz="1600">
                <a:latin typeface="+mn-ea"/>
                <a:cs typeface="Times New Roman" panose="02020603050405020304" pitchFamily="18" charset="0"/>
              </a:rPr>
              <a:t>房客评价、房源综合得分等特征</a:t>
            </a:r>
            <a:r>
              <a:rPr lang="zh-CN" sz="1600">
                <a:latin typeface="+mn-ea"/>
                <a:cs typeface="Times New Roman" panose="02020603050405020304" pitchFamily="18" charset="0"/>
              </a:rPr>
              <a:t>较为重要</a:t>
            </a:r>
            <a:r>
              <a:rPr sz="1600">
                <a:latin typeface="+mn-ea"/>
                <a:cs typeface="Times New Roman" panose="02020603050405020304" pitchFamily="18" charset="0"/>
              </a:rPr>
              <a:t>；之后模型在第三个决策步内认为房主接单率、其他房源数、房源好评率等特征重要</a:t>
            </a:r>
            <a:r>
              <a:rPr lang="zh-CN" sz="1600">
                <a:latin typeface="+mn-ea"/>
                <a:cs typeface="Times New Roman" panose="02020603050405020304" pitchFamily="18" charset="0"/>
              </a:rPr>
              <a:t>。</a:t>
            </a:r>
            <a:endParaRPr lang="zh-CN" sz="1600">
              <a:latin typeface="+mn-ea"/>
              <a:cs typeface="Times New Roman" panose="02020603050405020304" pitchFamily="18" charset="0"/>
            </a:endParaRPr>
          </a:p>
          <a:p>
            <a:pPr indent="457200" algn="just">
              <a:lnSpc>
                <a:spcPct val="150000"/>
              </a:lnSpc>
            </a:pPr>
            <a:r>
              <a:rPr lang="zh-CN" sz="1600" b="1">
                <a:latin typeface="+mn-ea"/>
                <a:cs typeface="Times New Roman" panose="02020603050405020304" pitchFamily="18" charset="0"/>
              </a:rPr>
              <a:t>将三个不同决策步内的特征重要性进行汇总，得到特征全局重要性。</a:t>
            </a:r>
            <a:endParaRPr lang="zh-CN" sz="1600" b="1">
              <a:latin typeface="+mn-ea"/>
              <a:cs typeface="Times New Roman" panose="02020603050405020304" pitchFamily="18" charset="0"/>
            </a:endParaRPr>
          </a:p>
        </p:txBody>
      </p:sp>
      <p:pic>
        <p:nvPicPr>
          <p:cNvPr id="13" name="图片 12" descr="output"/>
          <p:cNvPicPr>
            <a:picLocks noChangeAspect="1"/>
          </p:cNvPicPr>
          <p:nvPr/>
        </p:nvPicPr>
        <p:blipFill>
          <a:blip r:embed="rId1"/>
          <a:stretch>
            <a:fillRect/>
          </a:stretch>
        </p:blipFill>
        <p:spPr>
          <a:xfrm>
            <a:off x="286385" y="1819910"/>
            <a:ext cx="6888480" cy="4182745"/>
          </a:xfrm>
          <a:prstGeom prst="rect">
            <a:avLst/>
          </a:prstGeom>
        </p:spPr>
      </p:pic>
      <p:cxnSp>
        <p:nvCxnSpPr>
          <p:cNvPr id="14" name="直接连接符 13"/>
          <p:cNvCxnSpPr/>
          <p:nvPr/>
        </p:nvCxnSpPr>
        <p:spPr>
          <a:xfrm>
            <a:off x="5615940" y="2026920"/>
            <a:ext cx="0" cy="368681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8" descr="Figure_1"/>
          <p:cNvPicPr/>
          <p:nvPr/>
        </p:nvPicPr>
        <p:blipFill>
          <a:blip r:embed="rId1"/>
          <a:stretch>
            <a:fillRect/>
          </a:stretch>
        </p:blipFill>
        <p:spPr>
          <a:xfrm>
            <a:off x="695325" y="1269365"/>
            <a:ext cx="6575425" cy="4413250"/>
          </a:xfrm>
          <a:prstGeom prst="rect">
            <a:avLst/>
          </a:prstGeom>
        </p:spPr>
      </p:pic>
      <p:cxnSp>
        <p:nvCxnSpPr>
          <p:cNvPr id="13" name="直接连接符 12"/>
          <p:cNvCxnSpPr/>
          <p:nvPr/>
        </p:nvCxnSpPr>
        <p:spPr>
          <a:xfrm flipH="1">
            <a:off x="7467600" y="1269365"/>
            <a:ext cx="2540" cy="4264025"/>
          </a:xfrm>
          <a:prstGeom prst="line">
            <a:avLst/>
          </a:prstGeom>
          <a:ln w="19050">
            <a:solidFill>
              <a:srgbClr val="595959"/>
            </a:solidFill>
            <a:prstDash val="dash"/>
          </a:ln>
        </p:spPr>
        <p:style>
          <a:lnRef idx="1">
            <a:schemeClr val="accent1"/>
          </a:lnRef>
          <a:fillRef idx="0">
            <a:schemeClr val="accent1"/>
          </a:fillRef>
          <a:effectRef idx="0">
            <a:schemeClr val="accent1"/>
          </a:effectRef>
          <a:fontRef idx="minor">
            <a:schemeClr val="tx1"/>
          </a:fontRef>
        </p:style>
      </p:cxnSp>
      <p:sp>
        <p:nvSpPr>
          <p:cNvPr id="53" name="矩形: 圆角 52"/>
          <p:cNvSpPr/>
          <p:nvPr/>
        </p:nvSpPr>
        <p:spPr>
          <a:xfrm>
            <a:off x="7799070" y="2620645"/>
            <a:ext cx="3754755" cy="1848485"/>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7799070" y="2620645"/>
            <a:ext cx="3754120" cy="194056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7827645" y="2737802"/>
            <a:ext cx="3725545" cy="1476375"/>
          </a:xfrm>
          <a:prstGeom prst="rect">
            <a:avLst/>
          </a:prstGeom>
          <a:noFill/>
        </p:spPr>
        <p:txBody>
          <a:bodyPr wrap="square" rtlCol="0">
            <a:spAutoFit/>
          </a:bodyPr>
          <a:lstStyle/>
          <a:p>
            <a:pPr indent="457200">
              <a:lnSpc>
                <a:spcPct val="150000"/>
              </a:lnSpc>
            </a:pPr>
            <a:r>
              <a:rPr lang="zh-CN" altLang="en-US" sz="2000">
                <a:latin typeface="+mn-ea"/>
                <a:cs typeface="Times New Roman" panose="02020603050405020304" pitchFamily="18" charset="0"/>
              </a:rPr>
              <a:t>三个维度全部指标按重要性从大到小排序，</a:t>
            </a:r>
            <a:r>
              <a:rPr lang="zh-CN" altLang="en-US" sz="2000" b="1">
                <a:latin typeface="+mn-ea"/>
                <a:cs typeface="Times New Roman" panose="02020603050405020304" pitchFamily="18" charset="0"/>
              </a:rPr>
              <a:t>房主好评率</a:t>
            </a:r>
            <a:r>
              <a:rPr lang="zh-CN" altLang="en-US" sz="2000">
                <a:latin typeface="+mn-ea"/>
                <a:cs typeface="Times New Roman" panose="02020603050405020304" pitchFamily="18" charset="0"/>
              </a:rPr>
              <a:t>对共享民宿预定量影响最大。</a:t>
            </a:r>
            <a:endParaRPr lang="en-US" altLang="zh-CN" sz="2000" dirty="0">
              <a:latin typeface="+mn-ea"/>
              <a:cs typeface="Times New Roman" panose="02020603050405020304" pitchFamily="18" charset="0"/>
            </a:endParaRPr>
          </a:p>
        </p:txBody>
      </p:sp>
      <p:grpSp>
        <p:nvGrpSpPr>
          <p:cNvPr id="3" name="组合 2"/>
          <p:cNvGrpSpPr/>
          <p:nvPr/>
        </p:nvGrpSpPr>
        <p:grpSpPr>
          <a:xfrm>
            <a:off x="695325" y="0"/>
            <a:ext cx="4590434" cy="1237625"/>
            <a:chOff x="695325" y="0"/>
            <a:chExt cx="4590434" cy="123762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04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实验</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设计</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16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全局特征重要性</a:t>
              </a:r>
              <a:endParaRPr kumimoji="0" lang="zh-CN" altLang="en-US" sz="16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637363"/>
            <a:ext cx="12192000" cy="2304000"/>
          </a:xfrm>
          <a:prstGeom prst="rect">
            <a:avLst/>
          </a:prstGeom>
          <a:solidFill>
            <a:srgbClr val="C3C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2010600030101010101" pitchFamily="2" charset="-122"/>
            </a:endParaRPr>
          </a:p>
        </p:txBody>
      </p:sp>
      <p:sp>
        <p:nvSpPr>
          <p:cNvPr id="3" name="矩形 2"/>
          <p:cNvSpPr/>
          <p:nvPr/>
        </p:nvSpPr>
        <p:spPr>
          <a:xfrm>
            <a:off x="1195387" y="2161267"/>
            <a:ext cx="9801225" cy="3312000"/>
          </a:xfrm>
          <a:prstGeom prst="rect">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印品黑体" panose="02010600030101010101" pitchFamily="2" charset="-122"/>
            </a:endParaRPr>
          </a:p>
        </p:txBody>
      </p:sp>
      <p:grpSp>
        <p:nvGrpSpPr>
          <p:cNvPr id="10" name="组合 9"/>
          <p:cNvGrpSpPr/>
          <p:nvPr/>
        </p:nvGrpSpPr>
        <p:grpSpPr>
          <a:xfrm>
            <a:off x="2715240" y="3240286"/>
            <a:ext cx="6839369" cy="1584000"/>
            <a:chOff x="2396573" y="3911268"/>
            <a:chExt cx="6839369" cy="1584000"/>
          </a:xfrm>
        </p:grpSpPr>
        <p:sp>
          <p:nvSpPr>
            <p:cNvPr id="5" name="文本框 4"/>
            <p:cNvSpPr txBox="1"/>
            <p:nvPr/>
          </p:nvSpPr>
          <p:spPr>
            <a:xfrm>
              <a:off x="2396573" y="4241602"/>
              <a:ext cx="3722817" cy="922020"/>
            </a:xfrm>
            <a:prstGeom prst="rect">
              <a:avLst/>
            </a:prstGeom>
            <a:noFill/>
          </p:spPr>
          <p:txBody>
            <a:bodyPr wrap="square" rtlCol="0">
              <a:spAutoFit/>
              <a:scene3d>
                <a:camera prst="orthographicFront"/>
                <a:lightRig rig="threePt" dir="t"/>
              </a:scene3d>
              <a:sp3d contourW="12700"/>
            </a:bodyPr>
            <a:lstStyle/>
            <a:p>
              <a:r>
                <a:rPr lang="en-US" altLang="zh-CN" sz="5400">
                  <a:latin typeface="Aharoni" panose="02010600030101010101" pitchFamily="2" charset="-79"/>
                  <a:cs typeface="Aharoni" panose="02010600030101010101" pitchFamily="2" charset="-79"/>
                </a:rPr>
                <a:t>PART </a:t>
              </a:r>
              <a:r>
                <a:rPr lang="en-US" altLang="zh-CN" sz="5400">
                  <a:latin typeface="Times New Roman" panose="02020603050405020304" pitchFamily="18" charset="0"/>
                  <a:cs typeface="Times New Roman" panose="02020603050405020304" pitchFamily="18" charset="0"/>
                </a:rPr>
                <a:t>05</a:t>
              </a:r>
              <a:endParaRPr lang="zh-CN" altLang="en-US" sz="5400">
                <a:latin typeface="Times New Roman" panose="02020603050405020304" pitchFamily="18" charset="0"/>
                <a:cs typeface="Times New Roman" panose="02020603050405020304" pitchFamily="18" charset="0"/>
              </a:endParaRPr>
            </a:p>
          </p:txBody>
        </p:sp>
        <p:sp>
          <p:nvSpPr>
            <p:cNvPr id="6" name="文本框 5"/>
            <p:cNvSpPr txBox="1"/>
            <p:nvPr/>
          </p:nvSpPr>
          <p:spPr>
            <a:xfrm>
              <a:off x="5549312" y="4380101"/>
              <a:ext cx="3686630" cy="645160"/>
            </a:xfrm>
            <a:prstGeom prst="rect">
              <a:avLst/>
            </a:prstGeom>
            <a:noFill/>
          </p:spPr>
          <p:txBody>
            <a:bodyPr wrap="square" rtlCol="0">
              <a:spAutoFit/>
              <a:scene3d>
                <a:camera prst="orthographicFront"/>
                <a:lightRig rig="threePt" dir="t"/>
              </a:scene3d>
              <a:sp3d contourW="12700"/>
            </a:bodyPr>
            <a:lstStyle/>
            <a:p>
              <a:r>
                <a:rPr lang="zh-CN" altLang="en-US" sz="3600" b="1">
                  <a:latin typeface="Aharoni" panose="02010600030101010101" pitchFamily="2" charset="-79"/>
                  <a:cs typeface="Aharoni" panose="02010600030101010101" pitchFamily="2" charset="-79"/>
                </a:rPr>
                <a:t>结论与</a:t>
              </a:r>
              <a:r>
                <a:rPr lang="zh-CN" altLang="en-US" sz="3600" b="1">
                  <a:latin typeface="Aharoni" panose="02010600030101010101" pitchFamily="2" charset="-79"/>
                  <a:cs typeface="Aharoni" panose="02010600030101010101" pitchFamily="2" charset="-79"/>
                </a:rPr>
                <a:t>建议</a:t>
              </a:r>
              <a:endParaRPr lang="zh-CN" altLang="en-US" sz="3600" b="1">
                <a:latin typeface="Aharoni" panose="02010600030101010101" pitchFamily="2" charset="-79"/>
                <a:cs typeface="Aharoni" panose="02010600030101010101" pitchFamily="2" charset="-79"/>
              </a:endParaRPr>
            </a:p>
          </p:txBody>
        </p:sp>
        <p:cxnSp>
          <p:nvCxnSpPr>
            <p:cNvPr id="8" name="直接连接符 7"/>
            <p:cNvCxnSpPr/>
            <p:nvPr/>
          </p:nvCxnSpPr>
          <p:spPr>
            <a:xfrm>
              <a:off x="5316765" y="3911268"/>
              <a:ext cx="0" cy="1584000"/>
            </a:xfrm>
            <a:prstGeom prst="line">
              <a:avLst/>
            </a:prstGeom>
            <a:ln w="254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95325" y="0"/>
            <a:ext cx="4599324" cy="996950"/>
            <a:chOff x="695325" y="0"/>
            <a:chExt cx="4599324" cy="996950"/>
          </a:xfrm>
        </p:grpSpPr>
        <p:sp>
          <p:nvSpPr>
            <p:cNvPr id="20" name="矩形 19"/>
            <p:cNvSpPr/>
            <p:nvPr/>
          </p:nvSpPr>
          <p:spPr>
            <a:xfrm>
              <a:off x="695325" y="0"/>
              <a:ext cx="723054" cy="996950"/>
            </a:xfrm>
            <a:prstGeom prst="rect">
              <a:avLst/>
            </a:prstGeom>
            <a:solidFill>
              <a:srgbClr val="C3CDE3"/>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21" name="文本框 20"/>
            <p:cNvSpPr txBox="1"/>
            <p:nvPr/>
          </p:nvSpPr>
          <p:spPr>
            <a:xfrm>
              <a:off x="1608019" y="284490"/>
              <a:ext cx="368663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05</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rPr>
                <a:t>研究</a:t>
              </a:r>
              <a:r>
                <a:rPr lang="zh-CN" altLang="en-US" sz="2800" b="1">
                  <a:latin typeface="Aharoni" panose="02010600030101010101" pitchFamily="2" charset="-79"/>
                  <a:ea typeface="微软雅黑" panose="020B0503020204020204" charset="-122"/>
                  <a:cs typeface="Aharoni" panose="02010600030101010101" pitchFamily="2" charset="-79"/>
                </a:rPr>
                <a:t>结论</a:t>
              </a:r>
              <a:endParaRPr kumimoji="0" lang="zh-CN" altLang="en-US" sz="28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endParaRPr>
            </a:p>
          </p:txBody>
        </p:sp>
        <p:sp>
          <p:nvSpPr>
            <p:cNvPr id="22"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grpSp>
      <p:grpSp>
        <p:nvGrpSpPr>
          <p:cNvPr id="23" name="Group 16"/>
          <p:cNvGrpSpPr>
            <a:grpSpLocks noChangeAspect="1"/>
          </p:cNvGrpSpPr>
          <p:nvPr/>
        </p:nvGrpSpPr>
        <p:grpSpPr bwMode="auto">
          <a:xfrm>
            <a:off x="1947401" y="1302117"/>
            <a:ext cx="1158875" cy="2000249"/>
            <a:chOff x="1449" y="1496"/>
            <a:chExt cx="730" cy="1260"/>
          </a:xfrm>
          <a:solidFill>
            <a:srgbClr val="972B24"/>
          </a:solidFill>
        </p:grpSpPr>
        <p:sp>
          <p:nvSpPr>
            <p:cNvPr id="26"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solidFill>
              <a:srgbClr val="BCD7DB"/>
            </a:solidFill>
            <a:ln w="9525">
              <a:solidFill>
                <a:srgbClr val="BCD7DB"/>
              </a:solidFill>
              <a:round/>
            </a:ln>
          </p:spPr>
          <p:txBody>
            <a:bodyPr vert="horz" wrap="square" lIns="91440" tIns="45720" rIns="91440" bIns="45720" numCol="1" anchor="t" anchorCtr="0" compatLnSpc="1"/>
            <a:lstStyle/>
            <a:p>
              <a:endParaRPr lang="zh-CN" altLang="en-US"/>
            </a:p>
          </p:txBody>
        </p:sp>
        <p:sp>
          <p:nvSpPr>
            <p:cNvPr id="35" name="Freeform 18"/>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solidFill>
              <a:srgbClr val="BCD7DB"/>
            </a:solidFill>
            <a:ln w="9525">
              <a:solidFill>
                <a:srgbClr val="BCD7DB"/>
              </a:solidFill>
              <a:round/>
            </a:ln>
          </p:spPr>
          <p:txBody>
            <a:bodyPr vert="horz" wrap="square" lIns="91440" tIns="45720" rIns="91440" bIns="45720" numCol="1" anchor="t" anchorCtr="0" compatLnSpc="1"/>
            <a:lstStyle/>
            <a:p>
              <a:endParaRPr lang="zh-CN" altLang="en-US"/>
            </a:p>
          </p:txBody>
        </p:sp>
      </p:grpSp>
      <p:grpSp>
        <p:nvGrpSpPr>
          <p:cNvPr id="36" name="Group 21"/>
          <p:cNvGrpSpPr>
            <a:grpSpLocks noChangeAspect="1"/>
          </p:cNvGrpSpPr>
          <p:nvPr/>
        </p:nvGrpSpPr>
        <p:grpSpPr bwMode="auto">
          <a:xfrm>
            <a:off x="5226380" y="1321692"/>
            <a:ext cx="1209675" cy="1979613"/>
            <a:chOff x="3270" y="1510"/>
            <a:chExt cx="762" cy="1247"/>
          </a:xfrm>
          <a:solidFill>
            <a:srgbClr val="972B24"/>
          </a:solidFill>
        </p:grpSpPr>
        <p:sp>
          <p:nvSpPr>
            <p:cNvPr id="37" name="Freeform 22"/>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solidFill>
              <a:srgbClr val="BCD7DB"/>
            </a:solidFill>
            <a:ln w="9525">
              <a:solidFill>
                <a:srgbClr val="BCD7DB"/>
              </a:solidFill>
              <a:round/>
            </a:ln>
          </p:spPr>
          <p:txBody>
            <a:bodyPr vert="horz" wrap="square" lIns="91440" tIns="45720" rIns="91440" bIns="45720" numCol="1" anchor="t" anchorCtr="0" compatLnSpc="1"/>
            <a:lstStyle/>
            <a:p>
              <a:endParaRPr lang="zh-CN" altLang="en-US"/>
            </a:p>
          </p:txBody>
        </p:sp>
        <p:sp>
          <p:nvSpPr>
            <p:cNvPr id="38"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solidFill>
              <a:srgbClr val="BCD7DB"/>
            </a:solidFill>
            <a:ln w="9525">
              <a:solidFill>
                <a:srgbClr val="BCD7DB"/>
              </a:solidFill>
              <a:round/>
            </a:ln>
          </p:spPr>
          <p:txBody>
            <a:bodyPr vert="horz" wrap="square" lIns="91440" tIns="45720" rIns="91440" bIns="45720" numCol="1" anchor="t" anchorCtr="0" compatLnSpc="1"/>
            <a:lstStyle/>
            <a:p>
              <a:endParaRPr lang="zh-CN" altLang="en-US"/>
            </a:p>
          </p:txBody>
        </p:sp>
      </p:grpSp>
      <p:grpSp>
        <p:nvGrpSpPr>
          <p:cNvPr id="39" name="Group 26"/>
          <p:cNvGrpSpPr>
            <a:grpSpLocks noChangeAspect="1"/>
          </p:cNvGrpSpPr>
          <p:nvPr/>
        </p:nvGrpSpPr>
        <p:grpSpPr bwMode="auto">
          <a:xfrm>
            <a:off x="8556159" y="1323280"/>
            <a:ext cx="1200149" cy="1973263"/>
            <a:chOff x="5100" y="1511"/>
            <a:chExt cx="756" cy="1243"/>
          </a:xfrm>
          <a:solidFill>
            <a:srgbClr val="BCD7DB"/>
          </a:solidFill>
        </p:grpSpPr>
        <p:sp>
          <p:nvSpPr>
            <p:cNvPr id="40" name="Freeform 27"/>
            <p:cNvSpPr/>
            <p:nvPr/>
          </p:nvSpPr>
          <p:spPr bwMode="auto">
            <a:xfrm>
              <a:off x="5459" y="2603"/>
              <a:ext cx="57" cy="48"/>
            </a:xfrm>
            <a:custGeom>
              <a:avLst/>
              <a:gdLst>
                <a:gd name="T0" fmla="*/ 0 w 54"/>
                <a:gd name="T1" fmla="*/ 18 h 45"/>
                <a:gd name="T2" fmla="*/ 54 w 54"/>
                <a:gd name="T3" fmla="*/ 0 h 45"/>
                <a:gd name="T4" fmla="*/ 46 w 54"/>
                <a:gd name="T5" fmla="*/ 45 h 45"/>
                <a:gd name="T6" fmla="*/ 40 w 54"/>
                <a:gd name="T7" fmla="*/ 23 h 45"/>
                <a:gd name="T8" fmla="*/ 0 w 54"/>
                <a:gd name="T9" fmla="*/ 18 h 45"/>
              </a:gdLst>
              <a:ahLst/>
              <a:cxnLst>
                <a:cxn ang="0">
                  <a:pos x="T0" y="T1"/>
                </a:cxn>
                <a:cxn ang="0">
                  <a:pos x="T2" y="T3"/>
                </a:cxn>
                <a:cxn ang="0">
                  <a:pos x="T4" y="T5"/>
                </a:cxn>
                <a:cxn ang="0">
                  <a:pos x="T6" y="T7"/>
                </a:cxn>
                <a:cxn ang="0">
                  <a:pos x="T8" y="T9"/>
                </a:cxn>
              </a:cxnLst>
              <a:rect l="0" t="0" r="r" b="b"/>
              <a:pathLst>
                <a:path w="54" h="45">
                  <a:moveTo>
                    <a:pt x="0" y="18"/>
                  </a:moveTo>
                  <a:cubicBezTo>
                    <a:pt x="0" y="18"/>
                    <a:pt x="30" y="19"/>
                    <a:pt x="54" y="0"/>
                  </a:cubicBezTo>
                  <a:cubicBezTo>
                    <a:pt x="46" y="45"/>
                    <a:pt x="46" y="45"/>
                    <a:pt x="46" y="45"/>
                  </a:cubicBezTo>
                  <a:cubicBezTo>
                    <a:pt x="40" y="23"/>
                    <a:pt x="40" y="23"/>
                    <a:pt x="40" y="23"/>
                  </a:cubicBezTo>
                  <a:cubicBezTo>
                    <a:pt x="40" y="23"/>
                    <a:pt x="29" y="31"/>
                    <a:pt x="0" y="18"/>
                  </a:cubicBezTo>
                  <a:close/>
                </a:path>
              </a:pathLst>
            </a:custGeom>
            <a:grpFill/>
            <a:ln w="9525">
              <a:solidFill>
                <a:srgbClr val="BCD7DB"/>
              </a:solidFill>
              <a:round/>
            </a:ln>
          </p:spPr>
          <p:txBody>
            <a:bodyPr vert="horz" wrap="square" lIns="91440" tIns="45720" rIns="91440" bIns="45720" numCol="1" anchor="t" anchorCtr="0" compatLnSpc="1"/>
            <a:lstStyle/>
            <a:p>
              <a:endParaRPr lang="zh-CN" altLang="en-US"/>
            </a:p>
          </p:txBody>
        </p:sp>
        <p:sp>
          <p:nvSpPr>
            <p:cNvPr id="41" name="Freeform 28"/>
            <p:cNvSpPr>
              <a:spLocks noEditPoints="1"/>
            </p:cNvSpPr>
            <p:nvPr/>
          </p:nvSpPr>
          <p:spPr bwMode="auto">
            <a:xfrm>
              <a:off x="5100" y="1511"/>
              <a:ext cx="756" cy="1243"/>
            </a:xfrm>
            <a:custGeom>
              <a:avLst/>
              <a:gdLst>
                <a:gd name="T0" fmla="*/ 638 w 716"/>
                <a:gd name="T1" fmla="*/ 356 h 1179"/>
                <a:gd name="T2" fmla="*/ 533 w 716"/>
                <a:gd name="T3" fmla="*/ 162 h 1179"/>
                <a:gd name="T4" fmla="*/ 380 w 716"/>
                <a:gd name="T5" fmla="*/ 2 h 1179"/>
                <a:gd name="T6" fmla="*/ 296 w 716"/>
                <a:gd name="T7" fmla="*/ 488 h 1179"/>
                <a:gd name="T8" fmla="*/ 92 w 716"/>
                <a:gd name="T9" fmla="*/ 55 h 1179"/>
                <a:gd name="T10" fmla="*/ 132 w 716"/>
                <a:gd name="T11" fmla="*/ 487 h 1179"/>
                <a:gd name="T12" fmla="*/ 232 w 716"/>
                <a:gd name="T13" fmla="*/ 1045 h 1179"/>
                <a:gd name="T14" fmla="*/ 181 w 716"/>
                <a:gd name="T15" fmla="*/ 1178 h 1179"/>
                <a:gd name="T16" fmla="*/ 260 w 716"/>
                <a:gd name="T17" fmla="*/ 1045 h 1179"/>
                <a:gd name="T18" fmla="*/ 105 w 716"/>
                <a:gd name="T19" fmla="*/ 852 h 1179"/>
                <a:gd name="T20" fmla="*/ 154 w 716"/>
                <a:gd name="T21" fmla="*/ 431 h 1179"/>
                <a:gd name="T22" fmla="*/ 99 w 716"/>
                <a:gd name="T23" fmla="*/ 84 h 1179"/>
                <a:gd name="T24" fmla="*/ 297 w 716"/>
                <a:gd name="T25" fmla="*/ 549 h 1179"/>
                <a:gd name="T26" fmla="*/ 161 w 716"/>
                <a:gd name="T27" fmla="*/ 656 h 1179"/>
                <a:gd name="T28" fmla="*/ 399 w 716"/>
                <a:gd name="T29" fmla="*/ 516 h 1179"/>
                <a:gd name="T30" fmla="*/ 553 w 716"/>
                <a:gd name="T31" fmla="*/ 619 h 1179"/>
                <a:gd name="T32" fmla="*/ 319 w 716"/>
                <a:gd name="T33" fmla="*/ 793 h 1179"/>
                <a:gd name="T34" fmla="*/ 415 w 716"/>
                <a:gd name="T35" fmla="*/ 798 h 1179"/>
                <a:gd name="T36" fmla="*/ 438 w 716"/>
                <a:gd name="T37" fmla="*/ 814 h 1179"/>
                <a:gd name="T38" fmla="*/ 569 w 716"/>
                <a:gd name="T39" fmla="*/ 720 h 1179"/>
                <a:gd name="T40" fmla="*/ 547 w 716"/>
                <a:gd name="T41" fmla="*/ 720 h 1179"/>
                <a:gd name="T42" fmla="*/ 561 w 716"/>
                <a:gd name="T43" fmla="*/ 729 h 1179"/>
                <a:gd name="T44" fmla="*/ 414 w 716"/>
                <a:gd name="T45" fmla="*/ 667 h 1179"/>
                <a:gd name="T46" fmla="*/ 574 w 716"/>
                <a:gd name="T47" fmla="*/ 577 h 1179"/>
                <a:gd name="T48" fmla="*/ 485 w 716"/>
                <a:gd name="T49" fmla="*/ 1018 h 1179"/>
                <a:gd name="T50" fmla="*/ 492 w 716"/>
                <a:gd name="T51" fmla="*/ 1175 h 1179"/>
                <a:gd name="T52" fmla="*/ 671 w 716"/>
                <a:gd name="T53" fmla="*/ 840 h 1179"/>
                <a:gd name="T54" fmla="*/ 325 w 716"/>
                <a:gd name="T55" fmla="*/ 522 h 1179"/>
                <a:gd name="T56" fmla="*/ 325 w 716"/>
                <a:gd name="T57" fmla="*/ 142 h 1179"/>
                <a:gd name="T58" fmla="*/ 423 w 716"/>
                <a:gd name="T59" fmla="*/ 507 h 1179"/>
                <a:gd name="T60" fmla="*/ 325 w 716"/>
                <a:gd name="T61" fmla="*/ 522 h 1179"/>
                <a:gd name="T62" fmla="*/ 483 w 716"/>
                <a:gd name="T63" fmla="*/ 355 h 1179"/>
                <a:gd name="T64" fmla="*/ 652 w 716"/>
                <a:gd name="T65" fmla="*/ 186 h 1179"/>
                <a:gd name="T66" fmla="*/ 553 w 716"/>
                <a:gd name="T67" fmla="*/ 552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179">
                  <a:moveTo>
                    <a:pt x="580" y="551"/>
                  </a:moveTo>
                  <a:cubicBezTo>
                    <a:pt x="582" y="527"/>
                    <a:pt x="593" y="449"/>
                    <a:pt x="638" y="356"/>
                  </a:cubicBezTo>
                  <a:cubicBezTo>
                    <a:pt x="691" y="244"/>
                    <a:pt x="716" y="90"/>
                    <a:pt x="605" y="79"/>
                  </a:cubicBezTo>
                  <a:cubicBezTo>
                    <a:pt x="555" y="74"/>
                    <a:pt x="544" y="134"/>
                    <a:pt x="533" y="162"/>
                  </a:cubicBezTo>
                  <a:cubicBezTo>
                    <a:pt x="522" y="190"/>
                    <a:pt x="488" y="280"/>
                    <a:pt x="488" y="280"/>
                  </a:cubicBezTo>
                  <a:cubicBezTo>
                    <a:pt x="488" y="280"/>
                    <a:pt x="523" y="6"/>
                    <a:pt x="380" y="2"/>
                  </a:cubicBezTo>
                  <a:cubicBezTo>
                    <a:pt x="279" y="0"/>
                    <a:pt x="298" y="136"/>
                    <a:pt x="301" y="167"/>
                  </a:cubicBezTo>
                  <a:cubicBezTo>
                    <a:pt x="303" y="197"/>
                    <a:pt x="301" y="456"/>
                    <a:pt x="296" y="488"/>
                  </a:cubicBezTo>
                  <a:cubicBezTo>
                    <a:pt x="296" y="488"/>
                    <a:pt x="271" y="422"/>
                    <a:pt x="265" y="349"/>
                  </a:cubicBezTo>
                  <a:cubicBezTo>
                    <a:pt x="259" y="276"/>
                    <a:pt x="259" y="1"/>
                    <a:pt x="92" y="55"/>
                  </a:cubicBezTo>
                  <a:cubicBezTo>
                    <a:pt x="0" y="84"/>
                    <a:pt x="49" y="194"/>
                    <a:pt x="63" y="228"/>
                  </a:cubicBezTo>
                  <a:cubicBezTo>
                    <a:pt x="76" y="262"/>
                    <a:pt x="128" y="408"/>
                    <a:pt x="132" y="487"/>
                  </a:cubicBezTo>
                  <a:cubicBezTo>
                    <a:pt x="137" y="582"/>
                    <a:pt x="111" y="639"/>
                    <a:pt x="89" y="707"/>
                  </a:cubicBezTo>
                  <a:cubicBezTo>
                    <a:pt x="67" y="774"/>
                    <a:pt x="33" y="942"/>
                    <a:pt x="232" y="1045"/>
                  </a:cubicBezTo>
                  <a:cubicBezTo>
                    <a:pt x="232" y="1045"/>
                    <a:pt x="234" y="1122"/>
                    <a:pt x="180" y="1174"/>
                  </a:cubicBezTo>
                  <a:cubicBezTo>
                    <a:pt x="181" y="1178"/>
                    <a:pt x="181" y="1178"/>
                    <a:pt x="181" y="1178"/>
                  </a:cubicBezTo>
                  <a:cubicBezTo>
                    <a:pt x="208" y="1179"/>
                    <a:pt x="208" y="1179"/>
                    <a:pt x="208" y="1179"/>
                  </a:cubicBezTo>
                  <a:cubicBezTo>
                    <a:pt x="208" y="1179"/>
                    <a:pt x="269" y="1095"/>
                    <a:pt x="260" y="1045"/>
                  </a:cubicBezTo>
                  <a:cubicBezTo>
                    <a:pt x="273" y="1038"/>
                    <a:pt x="273" y="1038"/>
                    <a:pt x="273" y="1038"/>
                  </a:cubicBezTo>
                  <a:cubicBezTo>
                    <a:pt x="273" y="1038"/>
                    <a:pt x="129" y="974"/>
                    <a:pt x="105" y="852"/>
                  </a:cubicBezTo>
                  <a:cubicBezTo>
                    <a:pt x="82" y="730"/>
                    <a:pt x="129" y="686"/>
                    <a:pt x="142" y="637"/>
                  </a:cubicBezTo>
                  <a:cubicBezTo>
                    <a:pt x="155" y="588"/>
                    <a:pt x="174" y="515"/>
                    <a:pt x="154" y="431"/>
                  </a:cubicBezTo>
                  <a:cubicBezTo>
                    <a:pt x="135" y="346"/>
                    <a:pt x="93" y="234"/>
                    <a:pt x="77" y="200"/>
                  </a:cubicBezTo>
                  <a:cubicBezTo>
                    <a:pt x="61" y="166"/>
                    <a:pt x="39" y="112"/>
                    <a:pt x="99" y="84"/>
                  </a:cubicBezTo>
                  <a:cubicBezTo>
                    <a:pt x="159" y="56"/>
                    <a:pt x="229" y="158"/>
                    <a:pt x="237" y="251"/>
                  </a:cubicBezTo>
                  <a:cubicBezTo>
                    <a:pt x="246" y="343"/>
                    <a:pt x="247" y="488"/>
                    <a:pt x="297" y="549"/>
                  </a:cubicBezTo>
                  <a:cubicBezTo>
                    <a:pt x="277" y="569"/>
                    <a:pt x="260" y="583"/>
                    <a:pt x="242" y="595"/>
                  </a:cubicBezTo>
                  <a:cubicBezTo>
                    <a:pt x="217" y="612"/>
                    <a:pt x="165" y="643"/>
                    <a:pt x="161" y="656"/>
                  </a:cubicBezTo>
                  <a:cubicBezTo>
                    <a:pt x="160" y="660"/>
                    <a:pt x="260" y="603"/>
                    <a:pt x="289" y="574"/>
                  </a:cubicBezTo>
                  <a:cubicBezTo>
                    <a:pt x="317" y="544"/>
                    <a:pt x="371" y="494"/>
                    <a:pt x="399" y="516"/>
                  </a:cubicBezTo>
                  <a:cubicBezTo>
                    <a:pt x="428" y="538"/>
                    <a:pt x="498" y="570"/>
                    <a:pt x="527" y="570"/>
                  </a:cubicBezTo>
                  <a:cubicBezTo>
                    <a:pt x="555" y="570"/>
                    <a:pt x="562" y="575"/>
                    <a:pt x="553" y="619"/>
                  </a:cubicBezTo>
                  <a:cubicBezTo>
                    <a:pt x="542" y="671"/>
                    <a:pt x="453" y="701"/>
                    <a:pt x="401" y="633"/>
                  </a:cubicBezTo>
                  <a:cubicBezTo>
                    <a:pt x="401" y="633"/>
                    <a:pt x="403" y="759"/>
                    <a:pt x="319" y="793"/>
                  </a:cubicBezTo>
                  <a:cubicBezTo>
                    <a:pt x="319" y="793"/>
                    <a:pt x="364" y="794"/>
                    <a:pt x="391" y="755"/>
                  </a:cubicBezTo>
                  <a:cubicBezTo>
                    <a:pt x="391" y="755"/>
                    <a:pt x="396" y="779"/>
                    <a:pt x="415" y="798"/>
                  </a:cubicBezTo>
                  <a:cubicBezTo>
                    <a:pt x="416" y="829"/>
                    <a:pt x="415" y="914"/>
                    <a:pt x="367" y="983"/>
                  </a:cubicBezTo>
                  <a:cubicBezTo>
                    <a:pt x="367" y="983"/>
                    <a:pt x="432" y="943"/>
                    <a:pt x="438" y="814"/>
                  </a:cubicBezTo>
                  <a:cubicBezTo>
                    <a:pt x="455" y="820"/>
                    <a:pt x="476" y="823"/>
                    <a:pt x="504" y="816"/>
                  </a:cubicBezTo>
                  <a:cubicBezTo>
                    <a:pt x="601" y="794"/>
                    <a:pt x="572" y="732"/>
                    <a:pt x="569" y="720"/>
                  </a:cubicBezTo>
                  <a:cubicBezTo>
                    <a:pt x="569" y="720"/>
                    <a:pt x="588" y="711"/>
                    <a:pt x="602" y="708"/>
                  </a:cubicBezTo>
                  <a:cubicBezTo>
                    <a:pt x="602" y="708"/>
                    <a:pt x="595" y="687"/>
                    <a:pt x="547" y="720"/>
                  </a:cubicBezTo>
                  <a:cubicBezTo>
                    <a:pt x="498" y="753"/>
                    <a:pt x="514" y="756"/>
                    <a:pt x="514" y="756"/>
                  </a:cubicBezTo>
                  <a:cubicBezTo>
                    <a:pt x="514" y="756"/>
                    <a:pt x="550" y="733"/>
                    <a:pt x="561" y="729"/>
                  </a:cubicBezTo>
                  <a:cubicBezTo>
                    <a:pt x="561" y="729"/>
                    <a:pt x="570" y="795"/>
                    <a:pt x="497" y="801"/>
                  </a:cubicBezTo>
                  <a:cubicBezTo>
                    <a:pt x="425" y="808"/>
                    <a:pt x="387" y="749"/>
                    <a:pt x="414" y="667"/>
                  </a:cubicBezTo>
                  <a:cubicBezTo>
                    <a:pt x="414" y="667"/>
                    <a:pt x="461" y="713"/>
                    <a:pt x="528" y="682"/>
                  </a:cubicBezTo>
                  <a:cubicBezTo>
                    <a:pt x="596" y="651"/>
                    <a:pt x="574" y="577"/>
                    <a:pt x="574" y="577"/>
                  </a:cubicBezTo>
                  <a:cubicBezTo>
                    <a:pt x="574" y="577"/>
                    <a:pt x="626" y="558"/>
                    <a:pt x="650" y="626"/>
                  </a:cubicBezTo>
                  <a:cubicBezTo>
                    <a:pt x="674" y="694"/>
                    <a:pt x="687" y="923"/>
                    <a:pt x="485" y="1018"/>
                  </a:cubicBezTo>
                  <a:cubicBezTo>
                    <a:pt x="485" y="1018"/>
                    <a:pt x="486" y="1134"/>
                    <a:pt x="474" y="1171"/>
                  </a:cubicBezTo>
                  <a:cubicBezTo>
                    <a:pt x="492" y="1175"/>
                    <a:pt x="492" y="1175"/>
                    <a:pt x="492" y="1175"/>
                  </a:cubicBezTo>
                  <a:cubicBezTo>
                    <a:pt x="492" y="1175"/>
                    <a:pt x="517" y="1126"/>
                    <a:pt x="509" y="1032"/>
                  </a:cubicBezTo>
                  <a:cubicBezTo>
                    <a:pt x="509" y="1032"/>
                    <a:pt x="626" y="983"/>
                    <a:pt x="671" y="840"/>
                  </a:cubicBezTo>
                  <a:cubicBezTo>
                    <a:pt x="715" y="700"/>
                    <a:pt x="694" y="549"/>
                    <a:pt x="580" y="551"/>
                  </a:cubicBezTo>
                  <a:close/>
                  <a:moveTo>
                    <a:pt x="325" y="522"/>
                  </a:moveTo>
                  <a:cubicBezTo>
                    <a:pt x="322" y="525"/>
                    <a:pt x="319" y="528"/>
                    <a:pt x="316" y="532"/>
                  </a:cubicBezTo>
                  <a:cubicBezTo>
                    <a:pt x="317" y="487"/>
                    <a:pt x="327" y="174"/>
                    <a:pt x="325" y="142"/>
                  </a:cubicBezTo>
                  <a:cubicBezTo>
                    <a:pt x="323" y="108"/>
                    <a:pt x="313" y="36"/>
                    <a:pt x="384" y="28"/>
                  </a:cubicBezTo>
                  <a:cubicBezTo>
                    <a:pt x="454" y="19"/>
                    <a:pt x="506" y="187"/>
                    <a:pt x="423" y="507"/>
                  </a:cubicBezTo>
                  <a:cubicBezTo>
                    <a:pt x="422" y="506"/>
                    <a:pt x="421" y="505"/>
                    <a:pt x="420" y="504"/>
                  </a:cubicBezTo>
                  <a:cubicBezTo>
                    <a:pt x="403" y="489"/>
                    <a:pt x="360" y="487"/>
                    <a:pt x="325" y="522"/>
                  </a:cubicBezTo>
                  <a:close/>
                  <a:moveTo>
                    <a:pt x="433" y="515"/>
                  </a:moveTo>
                  <a:cubicBezTo>
                    <a:pt x="441" y="488"/>
                    <a:pt x="467" y="405"/>
                    <a:pt x="483" y="355"/>
                  </a:cubicBezTo>
                  <a:cubicBezTo>
                    <a:pt x="501" y="295"/>
                    <a:pt x="561" y="140"/>
                    <a:pt x="575" y="128"/>
                  </a:cubicBezTo>
                  <a:cubicBezTo>
                    <a:pt x="590" y="116"/>
                    <a:pt x="639" y="92"/>
                    <a:pt x="652" y="186"/>
                  </a:cubicBezTo>
                  <a:cubicBezTo>
                    <a:pt x="666" y="280"/>
                    <a:pt x="616" y="329"/>
                    <a:pt x="590" y="398"/>
                  </a:cubicBezTo>
                  <a:cubicBezTo>
                    <a:pt x="567" y="459"/>
                    <a:pt x="551" y="522"/>
                    <a:pt x="553" y="552"/>
                  </a:cubicBezTo>
                  <a:cubicBezTo>
                    <a:pt x="498" y="552"/>
                    <a:pt x="455" y="531"/>
                    <a:pt x="433" y="515"/>
                  </a:cubicBezTo>
                  <a:close/>
                </a:path>
              </a:pathLst>
            </a:custGeom>
            <a:grpFill/>
            <a:ln w="9525">
              <a:solidFill>
                <a:srgbClr val="BCD7DB"/>
              </a:solidFill>
              <a:round/>
            </a:ln>
          </p:spPr>
          <p:txBody>
            <a:bodyPr vert="horz" wrap="square" lIns="91440" tIns="45720" rIns="91440" bIns="45720" numCol="1" anchor="t" anchorCtr="0" compatLnSpc="1"/>
            <a:lstStyle/>
            <a:p>
              <a:endParaRPr lang="zh-CN" altLang="en-US"/>
            </a:p>
          </p:txBody>
        </p:sp>
      </p:grpSp>
      <p:sp>
        <p:nvSpPr>
          <p:cNvPr id="42" name="Freeform 5"/>
          <p:cNvSpPr/>
          <p:nvPr/>
        </p:nvSpPr>
        <p:spPr bwMode="auto">
          <a:xfrm rot="5844680">
            <a:off x="3828643" y="2185674"/>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rgbClr val="BCD7DB"/>
          </a:solidFill>
          <a:ln>
            <a:solidFill>
              <a:srgbClr val="BCD7DB"/>
            </a:solidFill>
          </a:ln>
        </p:spPr>
        <p:txBody>
          <a:bodyPr vert="horz" wrap="square" lIns="91440" tIns="45720" rIns="91440" bIns="45720" numCol="1" anchor="t" anchorCtr="0" compatLnSpc="1"/>
          <a:lstStyle/>
          <a:p>
            <a:endParaRPr lang="zh-CN" altLang="en-US"/>
          </a:p>
        </p:txBody>
      </p:sp>
      <p:sp>
        <p:nvSpPr>
          <p:cNvPr id="44" name="矩形 43"/>
          <p:cNvSpPr/>
          <p:nvPr/>
        </p:nvSpPr>
        <p:spPr>
          <a:xfrm>
            <a:off x="1448889" y="3599371"/>
            <a:ext cx="1982822" cy="400110"/>
          </a:xfrm>
          <a:prstGeom prst="rect">
            <a:avLst/>
          </a:prstGeom>
          <a:solidFill>
            <a:srgbClr val="BCD7DB"/>
          </a:solidFill>
        </p:spPr>
        <p:txBody>
          <a:bodyPr wrap="square" rtlCol="0">
            <a:spAutoFit/>
          </a:bodyPr>
          <a:lstStyle/>
          <a:p>
            <a:pPr algn="ctr"/>
            <a:endParaRPr lang="en-US" altLang="zh-CN" sz="2000" b="1"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45" name="矩形 47"/>
          <p:cNvSpPr>
            <a:spLocks noChangeArrowheads="1"/>
          </p:cNvSpPr>
          <p:nvPr/>
        </p:nvSpPr>
        <p:spPr bwMode="auto">
          <a:xfrm>
            <a:off x="1167139" y="4230603"/>
            <a:ext cx="2546322"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just">
              <a:lnSpc>
                <a:spcPct val="150000"/>
              </a:lnSpc>
              <a:spcBef>
                <a:spcPct val="0"/>
              </a:spcBef>
              <a:buNone/>
            </a:pPr>
            <a:r>
              <a:rPr lang="zh-CN" altLang="en-US" sz="1600">
                <a:latin typeface="+mn-ea"/>
                <a:ea typeface="+mn-ea"/>
                <a:sym typeface="微软雅黑" panose="020B0503020204020204" charset="-122"/>
              </a:rPr>
              <a:t>房源特征是消费者考虑最少的一个维度，此维度下消费者更看重出租类型、房源类型、价格。</a:t>
            </a:r>
            <a:endParaRPr lang="zh-CN" altLang="en-US" sz="1600">
              <a:latin typeface="+mn-ea"/>
              <a:ea typeface="+mn-ea"/>
              <a:sym typeface="微软雅黑" panose="020B0503020204020204" charset="-122"/>
            </a:endParaRPr>
          </a:p>
        </p:txBody>
      </p:sp>
      <p:sp>
        <p:nvSpPr>
          <p:cNvPr id="46" name="矩形 47"/>
          <p:cNvSpPr>
            <a:spLocks noChangeArrowheads="1"/>
          </p:cNvSpPr>
          <p:nvPr/>
        </p:nvSpPr>
        <p:spPr bwMode="auto">
          <a:xfrm>
            <a:off x="7965915" y="4230603"/>
            <a:ext cx="2699533" cy="1567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just">
              <a:lnSpc>
                <a:spcPct val="150000"/>
              </a:lnSpc>
              <a:buClrTx/>
              <a:buSzTx/>
              <a:buNone/>
            </a:pPr>
            <a:r>
              <a:rPr lang="zh-CN" altLang="en-US" sz="1600">
                <a:latin typeface="+mn-ea"/>
                <a:ea typeface="+mn-ea"/>
                <a:sym typeface="微软雅黑" panose="020B0503020204020204" charset="-122"/>
              </a:rPr>
              <a:t>该维度重要程度最高，房源好评率、房主好评率、评价情感得分均对预定量有正向显著作用。</a:t>
            </a:r>
            <a:endParaRPr lang="zh-CN" altLang="en-US" sz="1600">
              <a:latin typeface="+mn-ea"/>
              <a:ea typeface="+mn-ea"/>
              <a:sym typeface="微软雅黑" panose="020B0503020204020204" charset="-122"/>
            </a:endParaRPr>
          </a:p>
        </p:txBody>
      </p:sp>
      <p:sp>
        <p:nvSpPr>
          <p:cNvPr id="49" name="矩形 47"/>
          <p:cNvSpPr>
            <a:spLocks noChangeArrowheads="1"/>
          </p:cNvSpPr>
          <p:nvPr/>
        </p:nvSpPr>
        <p:spPr bwMode="auto">
          <a:xfrm>
            <a:off x="4550710" y="4230603"/>
            <a:ext cx="2699533" cy="2305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charset="-122"/>
                <a:ea typeface="微软雅黑" panose="020B050302020402020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charset="-122"/>
                <a:ea typeface="微软雅黑" panose="020B050302020402020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charset="-122"/>
                <a:ea typeface="微软雅黑" panose="020B050302020402020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charset="-122"/>
                <a:ea typeface="微软雅黑" panose="020B0503020204020204" charset="-122"/>
                <a:sym typeface="Calibri" panose="020F0502020204030204" charset="0"/>
              </a:defRPr>
            </a:lvl9pPr>
          </a:lstStyle>
          <a:p>
            <a:pPr algn="just">
              <a:lnSpc>
                <a:spcPct val="150000"/>
              </a:lnSpc>
              <a:buClrTx/>
              <a:buSzTx/>
              <a:buNone/>
            </a:pPr>
            <a:r>
              <a:rPr lang="zh-CN" altLang="en-US" sz="1600">
                <a:latin typeface="+mn-ea"/>
                <a:ea typeface="+mn-ea"/>
                <a:sym typeface="微软雅黑" panose="020B0503020204020204" charset="-122"/>
              </a:rPr>
              <a:t>此维度下，房源评论数、综合得分，房主接单率、在线回复率均对预定量起正向显著作用，其他房源相关信息重要性相对较低。</a:t>
            </a:r>
            <a:endParaRPr lang="zh-CN" altLang="en-US" sz="1600">
              <a:latin typeface="+mn-ea"/>
              <a:ea typeface="+mn-ea"/>
              <a:sym typeface="微软雅黑" panose="020B0503020204020204" charset="-122"/>
            </a:endParaRPr>
          </a:p>
          <a:p>
            <a:pPr algn="just">
              <a:lnSpc>
                <a:spcPct val="150000"/>
              </a:lnSpc>
              <a:spcBef>
                <a:spcPct val="0"/>
              </a:spcBef>
              <a:buNone/>
            </a:pPr>
            <a:endParaRPr lang="zh-CN" altLang="en-US" sz="1600" dirty="0">
              <a:solidFill>
                <a:srgbClr val="C00000"/>
              </a:solidFill>
              <a:latin typeface="思源黑体 CN ExtraLight" panose="020B0200000000000000" pitchFamily="34" charset="-122"/>
              <a:ea typeface="思源黑体 CN ExtraLight" panose="020B0200000000000000" pitchFamily="34" charset="-122"/>
              <a:sym typeface="微软雅黑" panose="020B0503020204020204" charset="-122"/>
            </a:endParaRPr>
          </a:p>
        </p:txBody>
      </p:sp>
      <p:sp>
        <p:nvSpPr>
          <p:cNvPr id="50" name="矩形 49"/>
          <p:cNvSpPr/>
          <p:nvPr/>
        </p:nvSpPr>
        <p:spPr>
          <a:xfrm>
            <a:off x="1459622" y="3607428"/>
            <a:ext cx="1982822" cy="40010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基于特征信任</a:t>
            </a:r>
            <a:endParaRPr lang="zh-CN" altLang="en-US">
              <a:solidFill>
                <a:schemeClr val="tx1"/>
              </a:solidFill>
            </a:endParaRPr>
          </a:p>
        </p:txBody>
      </p:sp>
      <p:sp>
        <p:nvSpPr>
          <p:cNvPr id="53" name="矩形 52"/>
          <p:cNvSpPr/>
          <p:nvPr/>
        </p:nvSpPr>
        <p:spPr>
          <a:xfrm>
            <a:off x="4873144" y="3589007"/>
            <a:ext cx="1982822" cy="400110"/>
          </a:xfrm>
          <a:prstGeom prst="rect">
            <a:avLst/>
          </a:prstGeom>
          <a:solidFill>
            <a:srgbClr val="BCD7DB"/>
          </a:solidFill>
          <a:ln>
            <a:solidFill>
              <a:srgbClr val="BCD7DB"/>
            </a:solidFill>
          </a:ln>
        </p:spPr>
        <p:txBody>
          <a:bodyPr wrap="square" rtlCol="0">
            <a:spAutoFit/>
          </a:bodyPr>
          <a:lstStyle/>
          <a:p>
            <a:pPr algn="ctr"/>
            <a:endParaRPr lang="en-US" altLang="zh-CN" sz="2000" b="1"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54" name="矩形 53"/>
          <p:cNvSpPr/>
          <p:nvPr/>
        </p:nvSpPr>
        <p:spPr>
          <a:xfrm>
            <a:off x="4873144" y="3592889"/>
            <a:ext cx="1982822" cy="40010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基于认知信任</a:t>
            </a:r>
            <a:endParaRPr lang="zh-CN" altLang="en-US">
              <a:solidFill>
                <a:schemeClr val="tx1"/>
              </a:solidFill>
            </a:endParaRPr>
          </a:p>
        </p:txBody>
      </p:sp>
      <p:sp>
        <p:nvSpPr>
          <p:cNvPr id="55" name="矩形 54"/>
          <p:cNvSpPr/>
          <p:nvPr/>
        </p:nvSpPr>
        <p:spPr>
          <a:xfrm>
            <a:off x="8324271" y="3593607"/>
            <a:ext cx="1982822" cy="400110"/>
          </a:xfrm>
          <a:prstGeom prst="rect">
            <a:avLst/>
          </a:prstGeom>
          <a:solidFill>
            <a:srgbClr val="BCD7DB"/>
          </a:solidFill>
          <a:ln>
            <a:solidFill>
              <a:srgbClr val="BCD7DB"/>
            </a:solidFill>
          </a:ln>
        </p:spPr>
        <p:txBody>
          <a:bodyPr wrap="square" rtlCol="0">
            <a:spAutoFit/>
          </a:bodyPr>
          <a:lstStyle/>
          <a:p>
            <a:pPr algn="ctr"/>
            <a:endParaRPr lang="en-US" altLang="zh-CN" sz="2000" b="1" dirty="0">
              <a:solidFill>
                <a:schemeClr val="bg1"/>
              </a:solidFill>
              <a:latin typeface="思源黑体 CN ExtraLight" panose="020B0200000000000000" pitchFamily="34" charset="-122"/>
              <a:ea typeface="思源黑体 CN ExtraLight" panose="020B0200000000000000" pitchFamily="34" charset="-122"/>
            </a:endParaRPr>
          </a:p>
        </p:txBody>
      </p:sp>
      <p:sp>
        <p:nvSpPr>
          <p:cNvPr id="56" name="矩形 55"/>
          <p:cNvSpPr/>
          <p:nvPr/>
        </p:nvSpPr>
        <p:spPr>
          <a:xfrm>
            <a:off x="8324271" y="3589008"/>
            <a:ext cx="1982822" cy="400109"/>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基于情感信任</a:t>
            </a:r>
            <a:endParaRPr lang="zh-CN" altLang="en-US">
              <a:solidFill>
                <a:schemeClr val="tx1"/>
              </a:solidFill>
            </a:endParaRPr>
          </a:p>
        </p:txBody>
      </p:sp>
      <p:sp>
        <p:nvSpPr>
          <p:cNvPr id="28" name="Freeform 5"/>
          <p:cNvSpPr/>
          <p:nvPr/>
        </p:nvSpPr>
        <p:spPr bwMode="auto">
          <a:xfrm rot="5844680">
            <a:off x="7332039" y="2185673"/>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rgbClr val="BCD7DB"/>
          </a:solidFill>
          <a:ln>
            <a:solidFill>
              <a:srgbClr val="BCD7DB"/>
            </a:solid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对角圆角 30"/>
          <p:cNvSpPr/>
          <p:nvPr/>
        </p:nvSpPr>
        <p:spPr>
          <a:xfrm>
            <a:off x="3055120" y="3687586"/>
            <a:ext cx="8126411" cy="1332000"/>
          </a:xfrm>
          <a:prstGeom prst="round2DiagRect">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29" name="矩形: 对角圆角 28"/>
          <p:cNvSpPr/>
          <p:nvPr/>
        </p:nvSpPr>
        <p:spPr>
          <a:xfrm>
            <a:off x="3055120" y="1652310"/>
            <a:ext cx="8152607" cy="1296000"/>
          </a:xfrm>
          <a:prstGeom prst="round2DiagRect">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34" name="矩形 33"/>
          <p:cNvSpPr/>
          <p:nvPr/>
        </p:nvSpPr>
        <p:spPr>
          <a:xfrm>
            <a:off x="3054715" y="1659890"/>
            <a:ext cx="8152765" cy="336677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圆角 32"/>
          <p:cNvSpPr/>
          <p:nvPr/>
        </p:nvSpPr>
        <p:spPr>
          <a:xfrm>
            <a:off x="694690" y="2957761"/>
            <a:ext cx="1359851" cy="770299"/>
          </a:xfrm>
          <a:prstGeom prst="round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outerShdw blurRad="38100" dist="38100" dir="2700000" algn="tl">
                  <a:srgbClr val="000000">
                    <a:alpha val="43137"/>
                  </a:srgbClr>
                </a:outerShdw>
              </a:effectLst>
              <a:uLnTx/>
              <a:uFillTx/>
              <a:latin typeface="印品黑体" panose="02010600030101010101" pitchFamily="2" charset="-122"/>
              <a:ea typeface="微软雅黑" panose="020B0503020204020204" charset="-122"/>
              <a:cs typeface="+mn-cs"/>
            </a:endParaRPr>
          </a:p>
        </p:txBody>
      </p:sp>
      <p:grpSp>
        <p:nvGrpSpPr>
          <p:cNvPr id="19" name="组合 18"/>
          <p:cNvGrpSpPr/>
          <p:nvPr/>
        </p:nvGrpSpPr>
        <p:grpSpPr>
          <a:xfrm>
            <a:off x="695325" y="0"/>
            <a:ext cx="4590434" cy="996950"/>
            <a:chOff x="695325" y="0"/>
            <a:chExt cx="4590434" cy="996950"/>
          </a:xfrm>
        </p:grpSpPr>
        <p:sp>
          <p:nvSpPr>
            <p:cNvPr id="20" name="矩形 19"/>
            <p:cNvSpPr/>
            <p:nvPr/>
          </p:nvSpPr>
          <p:spPr>
            <a:xfrm>
              <a:off x="695325" y="0"/>
              <a:ext cx="723054" cy="996950"/>
            </a:xfrm>
            <a:prstGeom prst="rect">
              <a:avLst/>
            </a:prstGeom>
            <a:solidFill>
              <a:srgbClr val="C3CDE3"/>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21" name="文本框 20"/>
            <p:cNvSpPr txBox="1"/>
            <p:nvPr/>
          </p:nvSpPr>
          <p:spPr>
            <a:xfrm>
              <a:off x="1599129" y="284490"/>
              <a:ext cx="3686630" cy="521970"/>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05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相关建议</a:t>
              </a:r>
              <a:endPar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2"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grpSp>
      <p:sp>
        <p:nvSpPr>
          <p:cNvPr id="27" name="文本框 26"/>
          <p:cNvSpPr txBox="1"/>
          <p:nvPr/>
        </p:nvSpPr>
        <p:spPr>
          <a:xfrm>
            <a:off x="765810" y="3143250"/>
            <a:ext cx="120269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rPr>
              <a:t>相关建议</a:t>
            </a:r>
            <a:endParaRPr kumimoji="0" lang="zh-CN" altLang="en-US" sz="2000" b="1"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30" name="矩形 29"/>
          <p:cNvSpPr/>
          <p:nvPr/>
        </p:nvSpPr>
        <p:spPr>
          <a:xfrm>
            <a:off x="3081773" y="1575727"/>
            <a:ext cx="8126412" cy="1337945"/>
          </a:xfrm>
          <a:prstGeom prst="rect">
            <a:avLst/>
          </a:prstGeom>
        </p:spPr>
        <p:txBody>
          <a:bodyPr wrap="square">
            <a:spAutoFit/>
            <a:scene3d>
              <a:camera prst="orthographicFront"/>
              <a:lightRig rig="threePt" dir="t"/>
            </a:scene3d>
            <a:sp3d contourW="12700"/>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defRPr/>
            </a:pPr>
            <a:r>
              <a:rPr kumimoji="0" lang="zh-CN" altLang="en-US" sz="1800" b="1" u="none" strike="noStrike" kern="1200" cap="none" spc="0" normalizeH="0" baseline="0" noProof="0">
                <a:ln>
                  <a:noFill/>
                </a:ln>
                <a:uLnTx/>
                <a:uFillTx/>
                <a:latin typeface="印品黑体" panose="02010600030101010101" pitchFamily="2" charset="-122"/>
                <a:ea typeface="微软雅黑" panose="020B0503020204020204" charset="-122"/>
                <a:cs typeface="+mn-cs"/>
              </a:rPr>
              <a:t>完善共享民宿平台评论及评分机制。</a:t>
            </a:r>
            <a:r>
              <a:rPr kumimoji="0" lang="zh-CN" altLang="en-US" sz="1800" i="0" u="none" strike="noStrike" kern="1200" cap="none" spc="0" normalizeH="0" baseline="0" noProof="0">
                <a:ln>
                  <a:noFill/>
                </a:ln>
                <a:uLnTx/>
                <a:uFillTx/>
                <a:latin typeface="印品黑体" panose="02010600030101010101" pitchFamily="2" charset="-122"/>
                <a:ea typeface="微软雅黑" panose="020B0503020204020204" charset="-122"/>
                <a:cs typeface="+mn-cs"/>
              </a:rPr>
              <a:t>提高房客对所租民宿评论的积极性，帮助其他房客更全面客观了解房源，帮助房主了解房客真实想法，挖掘房客关注点，提高自身服务质量、完善房源设施。</a:t>
            </a:r>
            <a:endParaRPr kumimoji="0" lang="zh-CN" altLang="en-US" sz="1800" i="0" u="none" strike="noStrike" kern="1200" cap="none" spc="0" normalizeH="0" baseline="0" noProof="0">
              <a:ln>
                <a:noFill/>
              </a:ln>
              <a:uLnTx/>
              <a:uFillTx/>
              <a:latin typeface="印品黑体" panose="02010600030101010101" pitchFamily="2" charset="-122"/>
              <a:ea typeface="微软雅黑" panose="020B0503020204020204" charset="-122"/>
              <a:cs typeface="+mn-cs"/>
            </a:endParaRPr>
          </a:p>
        </p:txBody>
      </p:sp>
      <p:sp>
        <p:nvSpPr>
          <p:cNvPr id="32" name="矩形 31"/>
          <p:cNvSpPr/>
          <p:nvPr/>
        </p:nvSpPr>
        <p:spPr>
          <a:xfrm>
            <a:off x="3006224" y="3681873"/>
            <a:ext cx="8024812" cy="1337945"/>
          </a:xfrm>
          <a:prstGeom prst="rect">
            <a:avLst/>
          </a:prstGeom>
        </p:spPr>
        <p:txBody>
          <a:bodyPr wrap="square">
            <a:spAutoFit/>
            <a:scene3d>
              <a:camera prst="orthographicFront"/>
              <a:lightRig rig="threePt" dir="t"/>
            </a:scene3d>
            <a:sp3d contourW="12700"/>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ü"/>
              <a:defRPr/>
            </a:pPr>
            <a:r>
              <a:rPr kumimoji="0" lang="zh-CN" altLang="en-US" sz="1800" b="1" u="none" strike="noStrike" kern="1200" cap="none" spc="0" normalizeH="0" baseline="0" noProof="0">
                <a:ln>
                  <a:noFill/>
                </a:ln>
                <a:uLnTx/>
                <a:uFillTx/>
                <a:latin typeface="印品黑体" panose="02010600030101010101" pitchFamily="2" charset="-122"/>
                <a:ea typeface="微软雅黑" panose="020B0503020204020204" charset="-122"/>
                <a:cs typeface="+mn-cs"/>
              </a:rPr>
              <a:t>全方位提高房源及房主信息展示功能。</a:t>
            </a:r>
            <a:r>
              <a:rPr kumimoji="0" lang="zh-CN" altLang="en-US" sz="1800" i="0" u="none" strike="noStrike" kern="1200" cap="none" spc="0" normalizeH="0" baseline="0" noProof="0">
                <a:ln>
                  <a:noFill/>
                </a:ln>
                <a:uLnTx/>
                <a:uFillTx/>
                <a:latin typeface="印品黑体" panose="02010600030101010101" pitchFamily="2" charset="-122"/>
                <a:ea typeface="微软雅黑" panose="020B0503020204020204" charset="-122"/>
                <a:cs typeface="+mn-cs"/>
              </a:rPr>
              <a:t>将房主其他房源信息放置在明显的位置进行展示或对其建立快捷通道，使房客能够快速了解房源以及房主的全部信息。</a:t>
            </a:r>
            <a:endParaRPr kumimoji="0" lang="zh-CN" altLang="en-US" sz="1800" i="0" u="none" strike="noStrike" kern="1200" cap="none" spc="0" normalizeH="0" baseline="0" noProof="0">
              <a:ln>
                <a:noFill/>
              </a:ln>
              <a:uLnTx/>
              <a:uFillTx/>
              <a:latin typeface="印品黑体" panose="02010600030101010101" pitchFamily="2" charset="-122"/>
              <a:ea typeface="微软雅黑" panose="020B0503020204020204" charset="-122"/>
              <a:cs typeface="+mn-cs"/>
            </a:endParaRPr>
          </a:p>
        </p:txBody>
      </p:sp>
      <p:sp>
        <p:nvSpPr>
          <p:cNvPr id="2" name="箭头: 直角双向 27"/>
          <p:cNvSpPr/>
          <p:nvPr/>
        </p:nvSpPr>
        <p:spPr>
          <a:xfrm rot="7993044">
            <a:off x="2227580" y="2906395"/>
            <a:ext cx="916940" cy="872490"/>
          </a:xfrm>
          <a:prstGeom prst="leftUpArrow">
            <a:avLst/>
          </a:prstGeom>
          <a:solidFill>
            <a:srgbClr val="C3CDE3">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637363"/>
            <a:ext cx="12192000" cy="2304000"/>
          </a:xfrm>
          <a:prstGeom prst="rect">
            <a:avLst/>
          </a:prstGeom>
          <a:solidFill>
            <a:srgbClr val="C3C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2010600030101010101" pitchFamily="2" charset="-122"/>
            </a:endParaRPr>
          </a:p>
        </p:txBody>
      </p:sp>
      <p:sp>
        <p:nvSpPr>
          <p:cNvPr id="3" name="矩形 2"/>
          <p:cNvSpPr/>
          <p:nvPr/>
        </p:nvSpPr>
        <p:spPr>
          <a:xfrm>
            <a:off x="1195387" y="2161267"/>
            <a:ext cx="9801225" cy="3312000"/>
          </a:xfrm>
          <a:prstGeom prst="rect">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印品黑体" panose="02010600030101010101" pitchFamily="2" charset="-122"/>
            </a:endParaRPr>
          </a:p>
        </p:txBody>
      </p:sp>
      <p:grpSp>
        <p:nvGrpSpPr>
          <p:cNvPr id="10" name="组合 9"/>
          <p:cNvGrpSpPr/>
          <p:nvPr/>
        </p:nvGrpSpPr>
        <p:grpSpPr>
          <a:xfrm>
            <a:off x="2715240" y="3240286"/>
            <a:ext cx="6839369" cy="1584000"/>
            <a:chOff x="2396573" y="3911268"/>
            <a:chExt cx="6839369" cy="1584000"/>
          </a:xfrm>
        </p:grpSpPr>
        <p:sp>
          <p:nvSpPr>
            <p:cNvPr id="5" name="文本框 4"/>
            <p:cNvSpPr txBox="1"/>
            <p:nvPr/>
          </p:nvSpPr>
          <p:spPr>
            <a:xfrm>
              <a:off x="2396573" y="4241602"/>
              <a:ext cx="3722817" cy="923330"/>
            </a:xfrm>
            <a:prstGeom prst="rect">
              <a:avLst/>
            </a:prstGeom>
            <a:noFill/>
          </p:spPr>
          <p:txBody>
            <a:bodyPr wrap="square" rtlCol="0">
              <a:spAutoFit/>
              <a:scene3d>
                <a:camera prst="orthographicFront"/>
                <a:lightRig rig="threePt" dir="t"/>
              </a:scene3d>
              <a:sp3d contourW="12700"/>
            </a:bodyPr>
            <a:lstStyle/>
            <a:p>
              <a:r>
                <a:rPr lang="en-US" altLang="zh-CN" sz="5400">
                  <a:latin typeface="Aharoni" panose="02010600030101010101" pitchFamily="2" charset="-79"/>
                  <a:cs typeface="Aharoni" panose="02010600030101010101" pitchFamily="2" charset="-79"/>
                </a:rPr>
                <a:t>PART </a:t>
              </a:r>
              <a:r>
                <a:rPr lang="en-US" altLang="zh-CN" sz="5400">
                  <a:latin typeface="Times New Roman" panose="02020603050405020304" pitchFamily="18" charset="0"/>
                  <a:cs typeface="Times New Roman" panose="02020603050405020304" pitchFamily="18" charset="0"/>
                </a:rPr>
                <a:t>01</a:t>
              </a:r>
              <a:endParaRPr lang="zh-CN" altLang="en-US" sz="5400">
                <a:latin typeface="Times New Roman" panose="02020603050405020304" pitchFamily="18" charset="0"/>
                <a:cs typeface="Times New Roman" panose="02020603050405020304" pitchFamily="18" charset="0"/>
              </a:endParaRPr>
            </a:p>
          </p:txBody>
        </p:sp>
        <p:sp>
          <p:nvSpPr>
            <p:cNvPr id="6" name="文本框 5"/>
            <p:cNvSpPr txBox="1"/>
            <p:nvPr/>
          </p:nvSpPr>
          <p:spPr>
            <a:xfrm>
              <a:off x="5549312" y="4380101"/>
              <a:ext cx="3686630" cy="645160"/>
            </a:xfrm>
            <a:prstGeom prst="rect">
              <a:avLst/>
            </a:prstGeom>
            <a:noFill/>
          </p:spPr>
          <p:txBody>
            <a:bodyPr wrap="square" rtlCol="0">
              <a:spAutoFit/>
              <a:scene3d>
                <a:camera prst="orthographicFront"/>
                <a:lightRig rig="threePt" dir="t"/>
              </a:scene3d>
              <a:sp3d contourW="12700"/>
            </a:bodyPr>
            <a:lstStyle/>
            <a:p>
              <a:r>
                <a:rPr lang="zh-CN" altLang="en-US" sz="3600" b="1">
                  <a:latin typeface="Aharoni" panose="02010600030101010101" pitchFamily="2" charset="-79"/>
                  <a:cs typeface="Aharoni" panose="02010600030101010101" pitchFamily="2" charset="-79"/>
                </a:rPr>
                <a:t>问题提出</a:t>
              </a:r>
              <a:endParaRPr lang="zh-CN" altLang="en-US" sz="3600" b="1">
                <a:latin typeface="Aharoni" panose="02010600030101010101" pitchFamily="2" charset="-79"/>
                <a:cs typeface="Aharoni" panose="02010600030101010101" pitchFamily="2" charset="-79"/>
              </a:endParaRPr>
            </a:p>
          </p:txBody>
        </p:sp>
        <p:cxnSp>
          <p:nvCxnSpPr>
            <p:cNvPr id="8" name="直接连接符 7"/>
            <p:cNvCxnSpPr/>
            <p:nvPr/>
          </p:nvCxnSpPr>
          <p:spPr>
            <a:xfrm>
              <a:off x="5316765" y="3911268"/>
              <a:ext cx="0" cy="1584000"/>
            </a:xfrm>
            <a:prstGeom prst="line">
              <a:avLst/>
            </a:prstGeom>
            <a:ln w="254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695325" y="0"/>
            <a:ext cx="4549159" cy="1174760"/>
            <a:chOff x="695325" y="0"/>
            <a:chExt cx="4549159" cy="1174760"/>
          </a:xfrm>
        </p:grpSpPr>
        <p:sp>
          <p:nvSpPr>
            <p:cNvPr id="20" name="矩形 19"/>
            <p:cNvSpPr/>
            <p:nvPr/>
          </p:nvSpPr>
          <p:spPr>
            <a:xfrm>
              <a:off x="695325" y="0"/>
              <a:ext cx="723054" cy="996950"/>
            </a:xfrm>
            <a:prstGeom prst="rect">
              <a:avLst/>
            </a:prstGeom>
            <a:solidFill>
              <a:srgbClr val="C3CDE3"/>
            </a:solidFill>
            <a:ln>
              <a:noFill/>
            </a:ln>
            <a:effectLst>
              <a:outerShdw blurRad="203200" dist="63500" dir="5400000" algn="t"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21" name="文本框 20"/>
            <p:cNvSpPr txBox="1"/>
            <p:nvPr/>
          </p:nvSpPr>
          <p:spPr>
            <a:xfrm>
              <a:off x="1557854" y="221625"/>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05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创新点</a:t>
              </a:r>
              <a:endParaRPr kumimoji="0" lang="zh-CN" altLang="en-US" sz="28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rPr>
                <a:t> </a:t>
              </a:r>
              <a:r>
                <a:rPr kumimoji="0" lang="en-US" altLang="zh-CN" sz="28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rPr>
                <a:t>          </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22"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4" name="矩形 53"/>
          <p:cNvSpPr/>
          <p:nvPr/>
        </p:nvSpPr>
        <p:spPr>
          <a:xfrm>
            <a:off x="9566910" y="2466975"/>
            <a:ext cx="2247900" cy="2301875"/>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9693910" y="2593975"/>
            <a:ext cx="2247900" cy="2301875"/>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矩形: 圆角 52"/>
          <p:cNvSpPr/>
          <p:nvPr/>
        </p:nvSpPr>
        <p:spPr>
          <a:xfrm>
            <a:off x="1213485" y="1452245"/>
            <a:ext cx="4374515" cy="4017010"/>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11" name="矩形 10"/>
          <p:cNvSpPr/>
          <p:nvPr/>
        </p:nvSpPr>
        <p:spPr>
          <a:xfrm>
            <a:off x="1212850" y="1452245"/>
            <a:ext cx="4375150" cy="437134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圆角 52"/>
          <p:cNvSpPr/>
          <p:nvPr/>
        </p:nvSpPr>
        <p:spPr>
          <a:xfrm>
            <a:off x="6981825" y="1452245"/>
            <a:ext cx="4374515" cy="4017010"/>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13" name="矩形 12"/>
          <p:cNvSpPr/>
          <p:nvPr/>
        </p:nvSpPr>
        <p:spPr>
          <a:xfrm>
            <a:off x="6981825" y="1362075"/>
            <a:ext cx="4375150" cy="4371340"/>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1390015" y="1612265"/>
            <a:ext cx="4020820" cy="3697605"/>
          </a:xfrm>
          <a:prstGeom prst="rect">
            <a:avLst/>
          </a:prstGeom>
          <a:noFill/>
        </p:spPr>
        <p:txBody>
          <a:bodyPr wrap="square" rtlCol="0">
            <a:spAutoFit/>
          </a:bodyPr>
          <a:p>
            <a:pPr indent="0" algn="just" fontAlgn="auto">
              <a:lnSpc>
                <a:spcPct val="150000"/>
              </a:lnSpc>
            </a:pPr>
            <a:r>
              <a:rPr lang="zh-CN" sz="2200" b="1">
                <a:latin typeface="+mn-ea"/>
                <a:cs typeface="Times New Roman" panose="02020603050405020304" pitchFamily="18" charset="0"/>
                <a:sym typeface="+mn-ea"/>
              </a:rPr>
              <a:t>（</a:t>
            </a:r>
            <a:r>
              <a:rPr lang="en-US" altLang="zh-CN" sz="2200" b="1">
                <a:latin typeface="+mn-ea"/>
                <a:cs typeface="Times New Roman" panose="02020603050405020304" pitchFamily="18" charset="0"/>
                <a:sym typeface="+mn-ea"/>
              </a:rPr>
              <a:t>1</a:t>
            </a:r>
            <a:r>
              <a:rPr lang="zh-CN" sz="2200" b="1">
                <a:latin typeface="+mn-ea"/>
                <a:cs typeface="Times New Roman" panose="02020603050405020304" pitchFamily="18" charset="0"/>
                <a:sym typeface="+mn-ea"/>
              </a:rPr>
              <a:t>）研究视角与指标选择方面</a:t>
            </a:r>
            <a:endParaRPr lang="zh-CN" sz="2200">
              <a:latin typeface="+mn-ea"/>
              <a:cs typeface="Times New Roman" panose="02020603050405020304" pitchFamily="18" charset="0"/>
            </a:endParaRPr>
          </a:p>
          <a:p>
            <a:pPr indent="457200" algn="just" fontAlgn="auto">
              <a:lnSpc>
                <a:spcPct val="150000"/>
              </a:lnSpc>
              <a:spcBef>
                <a:spcPts val="400"/>
              </a:spcBef>
            </a:pPr>
            <a:r>
              <a:rPr lang="zh-CN" sz="2200">
                <a:latin typeface="+mn-ea"/>
                <a:cs typeface="Times New Roman" panose="02020603050405020304" pitchFamily="18" charset="0"/>
                <a:sym typeface="+mn-ea"/>
              </a:rPr>
              <a:t>现有研究指标多以分类变量为主，对评价的研究也仅限于数量和等级，缺少对文本的分析。本文结合</a:t>
            </a:r>
            <a:r>
              <a:rPr lang="zh-CN" sz="2200">
                <a:solidFill>
                  <a:srgbClr val="FF0000"/>
                </a:solidFill>
                <a:latin typeface="+mn-ea"/>
                <a:cs typeface="Times New Roman" panose="02020603050405020304" pitchFamily="18" charset="0"/>
                <a:sym typeface="+mn-ea"/>
              </a:rPr>
              <a:t>文本挖掘</a:t>
            </a:r>
            <a:r>
              <a:rPr lang="zh-CN" sz="2200">
                <a:latin typeface="+mn-ea"/>
                <a:cs typeface="Times New Roman" panose="02020603050405020304" pitchFamily="18" charset="0"/>
                <a:sym typeface="+mn-ea"/>
              </a:rPr>
              <a:t>方法和</a:t>
            </a:r>
            <a:r>
              <a:rPr lang="zh-CN" sz="2200">
                <a:solidFill>
                  <a:srgbClr val="FF0000"/>
                </a:solidFill>
                <a:latin typeface="+mn-ea"/>
                <a:cs typeface="Times New Roman" panose="02020603050405020304" pitchFamily="18" charset="0"/>
                <a:sym typeface="+mn-ea"/>
              </a:rPr>
              <a:t>信任机制</a:t>
            </a:r>
            <a:r>
              <a:rPr lang="zh-CN" sz="2200">
                <a:latin typeface="+mn-ea"/>
                <a:cs typeface="Times New Roman" panose="02020603050405020304" pitchFamily="18" charset="0"/>
                <a:sym typeface="+mn-ea"/>
              </a:rPr>
              <a:t>进行指标选取，使得构建的</a:t>
            </a:r>
            <a:r>
              <a:rPr lang="zh-CN" sz="2200">
                <a:solidFill>
                  <a:srgbClr val="FF0000"/>
                </a:solidFill>
                <a:latin typeface="+mn-ea"/>
                <a:cs typeface="Times New Roman" panose="02020603050405020304" pitchFamily="18" charset="0"/>
                <a:sym typeface="+mn-ea"/>
              </a:rPr>
              <a:t>指标体系</a:t>
            </a:r>
            <a:r>
              <a:rPr lang="zh-CN" sz="2200">
                <a:latin typeface="+mn-ea"/>
                <a:cs typeface="Times New Roman" panose="02020603050405020304" pitchFamily="18" charset="0"/>
                <a:sym typeface="+mn-ea"/>
              </a:rPr>
              <a:t>更具有科学性。</a:t>
            </a:r>
            <a:endParaRPr lang="zh-CN" sz="2200">
              <a:latin typeface="+mn-ea"/>
              <a:cs typeface="Times New Roman" panose="02020603050405020304" pitchFamily="18" charset="0"/>
              <a:sym typeface="+mn-ea"/>
            </a:endParaRPr>
          </a:p>
        </p:txBody>
      </p:sp>
      <p:sp>
        <p:nvSpPr>
          <p:cNvPr id="55" name="文本框 54"/>
          <p:cNvSpPr txBox="1"/>
          <p:nvPr/>
        </p:nvSpPr>
        <p:spPr>
          <a:xfrm>
            <a:off x="7158355" y="1579880"/>
            <a:ext cx="4020820" cy="3697605"/>
          </a:xfrm>
          <a:prstGeom prst="rect">
            <a:avLst/>
          </a:prstGeom>
          <a:noFill/>
        </p:spPr>
        <p:txBody>
          <a:bodyPr wrap="square" rtlCol="0">
            <a:spAutoFit/>
          </a:bodyPr>
          <a:p>
            <a:pPr indent="0" algn="just" fontAlgn="auto">
              <a:lnSpc>
                <a:spcPct val="150000"/>
              </a:lnSpc>
            </a:pPr>
            <a:r>
              <a:rPr lang="zh-CN" sz="2200" b="1">
                <a:latin typeface="+mn-ea"/>
                <a:cs typeface="Times New Roman" panose="02020603050405020304" pitchFamily="18" charset="0"/>
                <a:sym typeface="+mn-ea"/>
              </a:rPr>
              <a:t>（</a:t>
            </a:r>
            <a:r>
              <a:rPr lang="en-US" altLang="zh-CN" sz="2200" b="1">
                <a:latin typeface="+mn-ea"/>
                <a:cs typeface="Times New Roman" panose="02020603050405020304" pitchFamily="18" charset="0"/>
                <a:sym typeface="+mn-ea"/>
              </a:rPr>
              <a:t>2</a:t>
            </a:r>
            <a:r>
              <a:rPr lang="zh-CN" sz="2200" b="1">
                <a:latin typeface="+mn-ea"/>
                <a:cs typeface="Times New Roman" panose="02020603050405020304" pitchFamily="18" charset="0"/>
                <a:sym typeface="+mn-ea"/>
              </a:rPr>
              <a:t>）研究方法和模型选择方面</a:t>
            </a:r>
            <a:endParaRPr lang="zh-CN" sz="2200" b="1">
              <a:latin typeface="+mn-ea"/>
              <a:cs typeface="Times New Roman" panose="02020603050405020304" pitchFamily="18" charset="0"/>
            </a:endParaRPr>
          </a:p>
          <a:p>
            <a:pPr indent="457200" algn="just" fontAlgn="auto">
              <a:lnSpc>
                <a:spcPct val="150000"/>
              </a:lnSpc>
              <a:spcBef>
                <a:spcPts val="400"/>
              </a:spcBef>
            </a:pPr>
            <a:r>
              <a:rPr lang="zh-CN" sz="2200">
                <a:latin typeface="+mn-ea"/>
                <a:cs typeface="Times New Roman" panose="02020603050405020304" pitchFamily="18" charset="0"/>
                <a:sym typeface="+mn-ea"/>
              </a:rPr>
              <a:t>以往的相关研究大多采用问卷调查获取数据，并以</a:t>
            </a:r>
            <a:r>
              <a:rPr lang="zh-CN" sz="2200">
                <a:solidFill>
                  <a:srgbClr val="FF0000"/>
                </a:solidFill>
                <a:latin typeface="+mn-ea"/>
                <a:cs typeface="Times New Roman" panose="02020603050405020304" pitchFamily="18" charset="0"/>
                <a:sym typeface="+mn-ea"/>
              </a:rPr>
              <a:t>相关分析</a:t>
            </a:r>
            <a:r>
              <a:rPr lang="zh-CN" sz="2200">
                <a:latin typeface="+mn-ea"/>
                <a:cs typeface="Times New Roman" panose="02020603050405020304" pitchFamily="18" charset="0"/>
                <a:sym typeface="+mn-ea"/>
              </a:rPr>
              <a:t>和</a:t>
            </a:r>
            <a:r>
              <a:rPr lang="zh-CN" sz="2200">
                <a:solidFill>
                  <a:srgbClr val="FF0000"/>
                </a:solidFill>
                <a:latin typeface="+mn-ea"/>
                <a:cs typeface="Times New Roman" panose="02020603050405020304" pitchFamily="18" charset="0"/>
                <a:sym typeface="+mn-ea"/>
              </a:rPr>
              <a:t>回归分析</a:t>
            </a:r>
            <a:r>
              <a:rPr lang="zh-CN" sz="2200">
                <a:latin typeface="+mn-ea"/>
                <a:cs typeface="Times New Roman" panose="02020603050405020304" pitchFamily="18" charset="0"/>
                <a:sym typeface="+mn-ea"/>
              </a:rPr>
              <a:t>为主，本研究采用</a:t>
            </a:r>
            <a:r>
              <a:rPr lang="zh-CN" sz="2200">
                <a:solidFill>
                  <a:srgbClr val="FF0000"/>
                </a:solidFill>
                <a:latin typeface="+mn-ea"/>
                <a:cs typeface="Times New Roman" panose="02020603050405020304" pitchFamily="18" charset="0"/>
                <a:sym typeface="+mn-ea"/>
              </a:rPr>
              <a:t>深度学习</a:t>
            </a:r>
            <a:r>
              <a:rPr lang="zh-CN" sz="2200">
                <a:latin typeface="+mn-ea"/>
                <a:cs typeface="Times New Roman" panose="02020603050405020304" pitchFamily="18" charset="0"/>
                <a:sym typeface="+mn-ea"/>
              </a:rPr>
              <a:t>模型进行问题分析，打破了传统统计分析方法和数据收集模式的限制。</a:t>
            </a:r>
            <a:endParaRPr lang="zh-CN" sz="2200">
              <a:latin typeface="+mn-ea"/>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2052320"/>
            <a:ext cx="12192000" cy="2307973"/>
          </a:xfrm>
          <a:prstGeom prst="rect">
            <a:avLst/>
          </a:prstGeom>
          <a:solidFill>
            <a:srgbClr val="BCD7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1406F"/>
              </a:solidFill>
              <a:latin typeface="印品黑体" panose="02010600030101010101" pitchFamily="2" charset="-122"/>
            </a:endParaRPr>
          </a:p>
        </p:txBody>
      </p:sp>
      <p:sp>
        <p:nvSpPr>
          <p:cNvPr id="9" name="文本框 8"/>
          <p:cNvSpPr txBox="1"/>
          <p:nvPr/>
        </p:nvSpPr>
        <p:spPr>
          <a:xfrm>
            <a:off x="3481517" y="2852363"/>
            <a:ext cx="6560750" cy="707886"/>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b="1">
                <a:latin typeface="Aharoni" panose="02010600030101010101" pitchFamily="2" charset="-79"/>
                <a:ea typeface="微软雅黑" panose="020B0503020204020204" charset="-122"/>
                <a:cs typeface="Aharoni" panose="02010600030101010101" pitchFamily="2" charset="-79"/>
              </a:rPr>
              <a:t>恳请各位老师批评指正！</a:t>
            </a:r>
            <a:endParaRPr lang="en-US" altLang="zh-CN" sz="4000" b="1">
              <a:latin typeface="Aharoni" panose="02010600030101010101" pitchFamily="2" charset="-79"/>
              <a:ea typeface="微软雅黑" panose="020B0503020204020204" charset="-122"/>
              <a:cs typeface="Aharoni" panose="02010600030101010101" pitchFamily="2" charset="-79"/>
            </a:endParaRPr>
          </a:p>
        </p:txBody>
      </p:sp>
      <p:sp>
        <p:nvSpPr>
          <p:cNvPr id="2" name="文本框 1"/>
          <p:cNvSpPr txBox="1"/>
          <p:nvPr/>
        </p:nvSpPr>
        <p:spPr>
          <a:xfrm>
            <a:off x="1153160" y="4667885"/>
            <a:ext cx="9885680" cy="1938020"/>
          </a:xfrm>
          <a:prstGeom prst="rect">
            <a:avLst/>
          </a:prstGeom>
          <a:noFill/>
        </p:spPr>
        <p:txBody>
          <a:bodyPr wrap="square" rtlCol="0">
            <a:spAutoFit/>
          </a:bodyPr>
          <a:p>
            <a:pPr algn="l"/>
            <a:r>
              <a:rPr lang="zh-CN" altLang="en-US" sz="2000"/>
              <a:t>论文题目：基于信任机制和TabNet的京津冀地区共享民宿预定量影响因素实证研究</a:t>
            </a:r>
            <a:endParaRPr lang="zh-CN" altLang="en-US" sz="2000"/>
          </a:p>
          <a:p>
            <a:endParaRPr lang="zh-CN" altLang="en-US" sz="2000"/>
          </a:p>
          <a:p>
            <a:pPr algn="l"/>
            <a:r>
              <a:rPr lang="zh-CN" altLang="en-US" sz="2000"/>
              <a:t>论文编号：02B0001</a:t>
            </a:r>
            <a:endParaRPr lang="zh-CN" altLang="en-US" sz="2000"/>
          </a:p>
          <a:p>
            <a:pPr algn="l"/>
            <a:endParaRPr lang="zh-CN" altLang="en-US" sz="2000"/>
          </a:p>
          <a:p>
            <a:pPr algn="l">
              <a:buClrTx/>
              <a:buSzTx/>
              <a:buFontTx/>
            </a:pPr>
            <a:r>
              <a:rPr lang="zh-CN" altLang="en-US" sz="2000">
                <a:sym typeface="+mn-ea"/>
              </a:rPr>
              <a:t>项目链接：https://github.com/longggggddd/Statistical-Modeling-Contest</a:t>
            </a:r>
            <a:endParaRPr lang="zh-CN" altLang="en-US" sz="2000">
              <a:sym typeface="+mn-ea"/>
            </a:endParaRPr>
          </a:p>
          <a:p>
            <a:pPr algn="l"/>
            <a:endParaRPr lang="zh-CN" altLang="en-US" sz="2000" u="sng"/>
          </a:p>
        </p:txBody>
      </p:sp>
      <p:cxnSp>
        <p:nvCxnSpPr>
          <p:cNvPr id="5" name="直接连接符 4"/>
          <p:cNvCxnSpPr/>
          <p:nvPr/>
        </p:nvCxnSpPr>
        <p:spPr>
          <a:xfrm>
            <a:off x="2497455" y="5104130"/>
            <a:ext cx="8012430" cy="0"/>
          </a:xfrm>
          <a:prstGeom prst="line">
            <a:avLst/>
          </a:prstGeom>
        </p:spPr>
        <p:style>
          <a:lnRef idx="3">
            <a:schemeClr val="dk1"/>
          </a:lnRef>
          <a:fillRef idx="0">
            <a:schemeClr val="dk1"/>
          </a:fillRef>
          <a:effectRef idx="2">
            <a:schemeClr val="dk1"/>
          </a:effectRef>
          <a:fontRef idx="minor">
            <a:schemeClr val="tx1"/>
          </a:fontRef>
        </p:style>
      </p:cxnSp>
      <p:cxnSp>
        <p:nvCxnSpPr>
          <p:cNvPr id="7" name="直接连接符 6"/>
          <p:cNvCxnSpPr/>
          <p:nvPr/>
        </p:nvCxnSpPr>
        <p:spPr>
          <a:xfrm>
            <a:off x="2497455" y="5683885"/>
            <a:ext cx="1125855" cy="4445"/>
          </a:xfrm>
          <a:prstGeom prst="line">
            <a:avLst/>
          </a:prstGeom>
        </p:spPr>
        <p:style>
          <a:lnRef idx="3">
            <a:schemeClr val="dk1"/>
          </a:lnRef>
          <a:fillRef idx="0">
            <a:schemeClr val="dk1"/>
          </a:fillRef>
          <a:effectRef idx="2">
            <a:schemeClr val="dk1"/>
          </a:effectRef>
          <a:fontRef idx="minor">
            <a:schemeClr val="tx1"/>
          </a:fontRef>
        </p:style>
      </p:cxnSp>
      <p:cxnSp>
        <p:nvCxnSpPr>
          <p:cNvPr id="3" name="直接连接符 2"/>
          <p:cNvCxnSpPr/>
          <p:nvPr/>
        </p:nvCxnSpPr>
        <p:spPr>
          <a:xfrm flipV="1">
            <a:off x="2497455" y="6268720"/>
            <a:ext cx="6906260" cy="20955"/>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695325" y="10160"/>
            <a:ext cx="8230870" cy="1114425"/>
            <a:chOff x="695325" y="0"/>
            <a:chExt cx="8230870" cy="1114425"/>
          </a:xfrm>
        </p:grpSpPr>
        <p:sp>
          <p:nvSpPr>
            <p:cNvPr id="4" name="矩形 3"/>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5" name="文本框 4"/>
            <p:cNvSpPr txBox="1"/>
            <p:nvPr/>
          </p:nvSpPr>
          <p:spPr>
            <a:xfrm>
              <a:off x="1598930" y="284480"/>
              <a:ext cx="7327265" cy="82994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01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rPr>
                <a:t>问题提出</a:t>
              </a:r>
              <a:endParaRPr kumimoji="0" lang="zh-CN" altLang="en-US" sz="28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                             </a:t>
              </a:r>
              <a:endParaRPr kumimoji="0" lang="zh-CN" altLang="en-US" sz="20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sym typeface="+mn-ea"/>
              </a:endParaRPr>
            </a:p>
          </p:txBody>
        </p:sp>
        <p:sp>
          <p:nvSpPr>
            <p:cNvPr id="7" name="椭圆 4"/>
            <p:cNvSpPr/>
            <p:nvPr/>
          </p:nvSpPr>
          <p:spPr>
            <a:xfrm>
              <a:off x="876743" y="3532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
        <p:nvSpPr>
          <p:cNvPr id="25" name="文本框 24"/>
          <p:cNvSpPr txBox="1"/>
          <p:nvPr/>
        </p:nvSpPr>
        <p:spPr>
          <a:xfrm>
            <a:off x="834689" y="1249943"/>
            <a:ext cx="10098754" cy="461665"/>
          </a:xfrm>
          <a:prstGeom prst="rect">
            <a:avLst/>
          </a:prstGeom>
          <a:noFill/>
        </p:spPr>
        <p:txBody>
          <a:bodyPr wrap="square" rtlCol="0">
            <a:spAutoFit/>
          </a:bodyPr>
          <a:lstStyle/>
          <a:p>
            <a:r>
              <a:rPr lang="zh-CN" altLang="en-US" sz="2400"/>
              <a:t>新发展理念提出以来，“</a:t>
            </a:r>
            <a:r>
              <a:rPr lang="zh-CN" altLang="en-US" sz="2400" b="1"/>
              <a:t>互联网＋共享</a:t>
            </a:r>
            <a:r>
              <a:rPr lang="zh-CN" altLang="en-US" sz="2400"/>
              <a:t>” 模式催生了一系列</a:t>
            </a:r>
            <a:r>
              <a:rPr lang="zh-CN" altLang="en-US" sz="2400" b="1"/>
              <a:t>共享经济</a:t>
            </a:r>
            <a:r>
              <a:rPr lang="zh-CN" altLang="en-US" sz="2400"/>
              <a:t>产业</a:t>
            </a:r>
            <a:r>
              <a:rPr lang="zh-CN" altLang="en-US" sz="2400" b="1">
                <a:solidFill>
                  <a:srgbClr val="51406F"/>
                </a:solidFill>
              </a:rPr>
              <a:t>。</a:t>
            </a:r>
            <a:endParaRPr lang="zh-CN" altLang="en-US" sz="2400" b="1">
              <a:solidFill>
                <a:srgbClr val="51406F"/>
              </a:solidFill>
            </a:endParaRPr>
          </a:p>
        </p:txBody>
      </p:sp>
      <p:sp>
        <p:nvSpPr>
          <p:cNvPr id="53" name="矩形: 圆角 52"/>
          <p:cNvSpPr/>
          <p:nvPr/>
        </p:nvSpPr>
        <p:spPr>
          <a:xfrm>
            <a:off x="6231890" y="1953895"/>
            <a:ext cx="5026025" cy="4341495"/>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6231890" y="1967865"/>
            <a:ext cx="5026025" cy="4307840"/>
          </a:xfrm>
          <a:prstGeom prst="rect">
            <a:avLst/>
          </a:prstGeom>
          <a:solidFill>
            <a:srgbClr val="BCD7DB">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6343015" y="2052954"/>
            <a:ext cx="4803775" cy="4078605"/>
          </a:xfrm>
          <a:prstGeom prst="rect">
            <a:avLst/>
          </a:prstGeom>
          <a:noFill/>
        </p:spPr>
        <p:txBody>
          <a:bodyPr wrap="square" rtlCol="0">
            <a:spAutoFit/>
          </a:bodyPr>
          <a:lstStyle/>
          <a:p>
            <a:pPr indent="0" algn="just" fontAlgn="auto">
              <a:lnSpc>
                <a:spcPct val="180000"/>
              </a:lnSpc>
            </a:pPr>
            <a:r>
              <a:rPr lang="zh-CN" altLang="en-US" sz="1600" b="1" dirty="0">
                <a:latin typeface="+mn-ea"/>
                <a:cs typeface="Times New Roman" panose="02020603050405020304" pitchFamily="18" charset="0"/>
                <a:sym typeface="+mn-ea"/>
              </a:rPr>
              <a:t>研究背景：</a:t>
            </a:r>
            <a:r>
              <a:rPr lang="zh-CN" altLang="en-US" sz="1600" dirty="0">
                <a:latin typeface="+mn-ea"/>
                <a:cs typeface="Times New Roman" panose="02020603050405020304" pitchFamily="18" charset="0"/>
                <a:sym typeface="+mn-ea"/>
              </a:rPr>
              <a:t>作为旅游业重要的组成部分，民宿产业在拉动消费需求持续增长、加快消费结构转型升级，促进绿色消费等方面发挥了积极作用。然而在此期间也凸显出一些问题，在民宿预订过程中存在着买卖信息不对称等情况，因此房客会倾向于选择信任感更强的房东。</a:t>
            </a:r>
            <a:r>
              <a:rPr lang="zh-CN" altLang="en-US" sz="1600" dirty="0">
                <a:latin typeface="+mn-ea"/>
                <a:cs typeface="Times New Roman" panose="02020603050405020304" pitchFamily="18" charset="0"/>
                <a:sym typeface="+mn-ea"/>
              </a:rPr>
              <a:t>信任问题的研究也变得格外重要。</a:t>
            </a:r>
            <a:endParaRPr lang="zh-CN" altLang="en-US" sz="1600" dirty="0">
              <a:latin typeface="+mn-ea"/>
              <a:cs typeface="Times New Roman" panose="02020603050405020304" pitchFamily="18" charset="0"/>
              <a:sym typeface="+mn-ea"/>
            </a:endParaRPr>
          </a:p>
          <a:p>
            <a:pPr indent="0" algn="just" fontAlgn="auto">
              <a:lnSpc>
                <a:spcPct val="180000"/>
              </a:lnSpc>
            </a:pPr>
            <a:r>
              <a:rPr lang="zh-CN" altLang="en-US" sz="1600" b="1" dirty="0">
                <a:latin typeface="+mn-ea"/>
                <a:cs typeface="Times New Roman" panose="02020603050405020304" pitchFamily="18" charset="0"/>
                <a:sym typeface="+mn-ea"/>
              </a:rPr>
              <a:t>研究目的：</a:t>
            </a:r>
            <a:r>
              <a:rPr lang="zh-CN" altLang="en-US" sz="1600" dirty="0">
                <a:latin typeface="+mn-ea"/>
                <a:cs typeface="Times New Roman" panose="02020603050405020304" pitchFamily="18" charset="0"/>
                <a:sym typeface="+mn-ea"/>
              </a:rPr>
              <a:t>本研究基于信任视角，通过探究影响民宿预定量因素的重要程度，</a:t>
            </a:r>
            <a:r>
              <a:rPr lang="zh-CN" altLang="en-US" sz="1600" dirty="0">
                <a:latin typeface="+mn-ea"/>
                <a:cs typeface="Times New Roman" panose="02020603050405020304" pitchFamily="18" charset="0"/>
                <a:sym typeface="+mn-ea"/>
              </a:rPr>
              <a:t>为提高民宿服务质量，</a:t>
            </a:r>
            <a:r>
              <a:rPr lang="zh-CN" altLang="en-US" sz="1600" dirty="0">
                <a:latin typeface="+mn-ea"/>
                <a:cs typeface="Times New Roman" panose="02020603050405020304" pitchFamily="18" charset="0"/>
                <a:sym typeface="+mn-ea"/>
              </a:rPr>
              <a:t>增强房客信任感和自身竞争力，提供合理发展建议。</a:t>
            </a:r>
            <a:endParaRPr lang="zh-CN" altLang="en-US" sz="1600" dirty="0">
              <a:latin typeface="+mn-ea"/>
              <a:cs typeface="Times New Roman" panose="02020603050405020304" pitchFamily="18" charset="0"/>
              <a:sym typeface="+mn-ea"/>
            </a:endParaRPr>
          </a:p>
        </p:txBody>
      </p:sp>
      <p:pic>
        <p:nvPicPr>
          <p:cNvPr id="2" name="图片 1"/>
          <p:cNvPicPr>
            <a:picLocks noChangeAspect="1"/>
          </p:cNvPicPr>
          <p:nvPr/>
        </p:nvPicPr>
        <p:blipFill>
          <a:blip r:embed="rId1"/>
          <a:stretch>
            <a:fillRect/>
          </a:stretch>
        </p:blipFill>
        <p:spPr>
          <a:xfrm>
            <a:off x="450850" y="2322195"/>
            <a:ext cx="5180330" cy="3646805"/>
          </a:xfrm>
          <a:prstGeom prst="rect">
            <a:avLst/>
          </a:prstGeom>
        </p:spPr>
      </p:pic>
      <p:pic>
        <p:nvPicPr>
          <p:cNvPr id="6" name="图片 5"/>
          <p:cNvPicPr>
            <a:picLocks noChangeAspect="1"/>
          </p:cNvPicPr>
          <p:nvPr/>
        </p:nvPicPr>
        <p:blipFill>
          <a:blip r:embed="rId2"/>
          <a:srcRect r="770" b="87939"/>
          <a:stretch>
            <a:fillRect/>
          </a:stretch>
        </p:blipFill>
        <p:spPr>
          <a:xfrm>
            <a:off x="381635" y="1756410"/>
            <a:ext cx="5318125" cy="520700"/>
          </a:xfrm>
          <a:prstGeom prst="rect">
            <a:avLst/>
          </a:prstGeom>
        </p:spPr>
      </p:pic>
      <p:cxnSp>
        <p:nvCxnSpPr>
          <p:cNvPr id="9" name="直接连接符 8"/>
          <p:cNvCxnSpPr/>
          <p:nvPr/>
        </p:nvCxnSpPr>
        <p:spPr>
          <a:xfrm>
            <a:off x="1033780" y="2652395"/>
            <a:ext cx="450342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直接连接符 10"/>
          <p:cNvCxnSpPr/>
          <p:nvPr/>
        </p:nvCxnSpPr>
        <p:spPr>
          <a:xfrm>
            <a:off x="678815" y="2956560"/>
            <a:ext cx="4189095" cy="0"/>
          </a:xfrm>
          <a:prstGeom prst="line">
            <a:avLst/>
          </a:prstGeom>
        </p:spPr>
        <p:style>
          <a:lnRef idx="3">
            <a:schemeClr val="accent1"/>
          </a:lnRef>
          <a:fillRef idx="0">
            <a:schemeClr val="accent1"/>
          </a:fillRef>
          <a:effectRef idx="2">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右箭头 1"/>
          <p:cNvSpPr>
            <a:spLocks noChangeArrowheads="1"/>
          </p:cNvSpPr>
          <p:nvPr/>
        </p:nvSpPr>
        <p:spPr bwMode="auto">
          <a:xfrm>
            <a:off x="3036570" y="3351985"/>
            <a:ext cx="383116" cy="266700"/>
          </a:xfrm>
          <a:prstGeom prst="rightArrow">
            <a:avLst>
              <a:gd name="adj1" fmla="val 50000"/>
              <a:gd name="adj2" fmla="val 50138"/>
            </a:avLst>
          </a:prstGeom>
          <a:solidFill>
            <a:srgbClr val="BCD7DB"/>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gradFill>
                <a:gsLst>
                  <a:gs pos="0">
                    <a:srgbClr val="72B19B"/>
                  </a:gs>
                  <a:gs pos="100000">
                    <a:srgbClr val="72A65F"/>
                  </a:gs>
                </a:gsLst>
                <a:lin ang="5400000" scaled="1"/>
              </a:gradFill>
              <a:effectLst/>
              <a:uLnTx/>
              <a:uFillTx/>
              <a:latin typeface="微软雅黑" panose="020B0503020204020204" charset="-122"/>
              <a:ea typeface="微软雅黑" panose="020B0503020204020204" charset="-122"/>
            </a:endParaRPr>
          </a:p>
        </p:txBody>
      </p:sp>
      <p:sp>
        <p:nvSpPr>
          <p:cNvPr id="3" name="右箭头 2"/>
          <p:cNvSpPr>
            <a:spLocks noChangeArrowheads="1"/>
          </p:cNvSpPr>
          <p:nvPr/>
        </p:nvSpPr>
        <p:spPr bwMode="auto">
          <a:xfrm>
            <a:off x="4859020" y="3351985"/>
            <a:ext cx="385233" cy="266700"/>
          </a:xfrm>
          <a:prstGeom prst="rightArrow">
            <a:avLst>
              <a:gd name="adj1" fmla="val 50000"/>
              <a:gd name="adj2" fmla="val 50415"/>
            </a:avLst>
          </a:prstGeom>
          <a:solidFill>
            <a:srgbClr val="C3CDE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gradFill>
                <a:gsLst>
                  <a:gs pos="0">
                    <a:srgbClr val="72B19B"/>
                  </a:gs>
                  <a:gs pos="100000">
                    <a:srgbClr val="72A65F"/>
                  </a:gs>
                </a:gsLst>
                <a:lin ang="5400000" scaled="1"/>
              </a:gradFill>
              <a:effectLst/>
              <a:uLnTx/>
              <a:uFillTx/>
              <a:latin typeface="微软雅黑" panose="020B0503020204020204" charset="-122"/>
              <a:ea typeface="微软雅黑" panose="020B0503020204020204" charset="-122"/>
            </a:endParaRPr>
          </a:p>
        </p:txBody>
      </p:sp>
      <p:sp>
        <p:nvSpPr>
          <p:cNvPr id="5" name="右箭头 4"/>
          <p:cNvSpPr>
            <a:spLocks noChangeArrowheads="1"/>
          </p:cNvSpPr>
          <p:nvPr/>
        </p:nvSpPr>
        <p:spPr bwMode="auto">
          <a:xfrm>
            <a:off x="6828578" y="3351985"/>
            <a:ext cx="383116" cy="266700"/>
          </a:xfrm>
          <a:prstGeom prst="rightArrow">
            <a:avLst>
              <a:gd name="adj1" fmla="val 50000"/>
              <a:gd name="adj2" fmla="val 50138"/>
            </a:avLst>
          </a:prstGeom>
          <a:solidFill>
            <a:srgbClr val="C3CDE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gradFill>
                <a:gsLst>
                  <a:gs pos="0">
                    <a:srgbClr val="72B19B"/>
                  </a:gs>
                  <a:gs pos="100000">
                    <a:srgbClr val="72A65F"/>
                  </a:gs>
                </a:gsLst>
                <a:lin ang="5400000" scaled="1"/>
              </a:gradFill>
              <a:effectLst/>
              <a:uLnTx/>
              <a:uFillTx/>
              <a:latin typeface="微软雅黑" panose="020B0503020204020204" charset="-122"/>
              <a:ea typeface="微软雅黑" panose="020B0503020204020204" charset="-122"/>
            </a:endParaRPr>
          </a:p>
        </p:txBody>
      </p:sp>
      <p:sp>
        <p:nvSpPr>
          <p:cNvPr id="6" name="右箭头 5"/>
          <p:cNvSpPr>
            <a:spLocks noChangeArrowheads="1"/>
          </p:cNvSpPr>
          <p:nvPr/>
        </p:nvSpPr>
        <p:spPr bwMode="auto">
          <a:xfrm>
            <a:off x="8797925" y="3351985"/>
            <a:ext cx="385233" cy="266700"/>
          </a:xfrm>
          <a:prstGeom prst="rightArrow">
            <a:avLst>
              <a:gd name="adj1" fmla="val 50000"/>
              <a:gd name="adj2" fmla="val 50415"/>
            </a:avLst>
          </a:prstGeom>
          <a:solidFill>
            <a:srgbClr val="C3CDE3"/>
          </a:solidFill>
          <a:ln>
            <a:noFill/>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219200" eaLnBrk="1" fontAlgn="auto" latinLnBrk="0" hangingPunct="1">
              <a:lnSpc>
                <a:spcPct val="100000"/>
              </a:lnSpc>
              <a:spcBef>
                <a:spcPts val="0"/>
              </a:spcBef>
              <a:spcAft>
                <a:spcPts val="0"/>
              </a:spcAft>
              <a:buClrTx/>
              <a:buSzTx/>
              <a:buFontTx/>
              <a:buNone/>
              <a:defRPr/>
            </a:pPr>
            <a:endParaRPr kumimoji="0" lang="zh-CN" altLang="en-US" sz="3200" b="0" i="0" u="none" strike="noStrike" kern="0" cap="none" spc="0" normalizeH="0" baseline="0" noProof="0">
              <a:ln>
                <a:noFill/>
              </a:ln>
              <a:gradFill>
                <a:gsLst>
                  <a:gs pos="0">
                    <a:srgbClr val="72B19B"/>
                  </a:gs>
                  <a:gs pos="100000">
                    <a:srgbClr val="72A65F"/>
                  </a:gs>
                </a:gsLst>
                <a:lin ang="5400000" scaled="1"/>
              </a:gradFill>
              <a:effectLst/>
              <a:uLnTx/>
              <a:uFillTx/>
              <a:latin typeface="微软雅黑" panose="020B0503020204020204" charset="-122"/>
              <a:ea typeface="微软雅黑" panose="020B0503020204020204" charset="-122"/>
            </a:endParaRPr>
          </a:p>
        </p:txBody>
      </p:sp>
      <p:sp>
        <p:nvSpPr>
          <p:cNvPr id="9" name="TextBox 26"/>
          <p:cNvSpPr txBox="1">
            <a:spLocks noChangeArrowheads="1"/>
          </p:cNvSpPr>
          <p:nvPr/>
        </p:nvSpPr>
        <p:spPr bwMode="auto">
          <a:xfrm>
            <a:off x="8784378" y="4224052"/>
            <a:ext cx="2281767"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r>
              <a:rPr lang="zh-CN" altLang="en-US" sz="2135" b="1" dirty="0">
                <a:latin typeface="微软雅黑" panose="020B0503020204020204" charset="-122"/>
                <a:ea typeface="微软雅黑" panose="020B0503020204020204" charset="-122"/>
              </a:rPr>
              <a:t>结论与建议</a:t>
            </a:r>
            <a:endParaRPr lang="en-US" altLang="zh-CN" sz="2135" b="1" dirty="0">
              <a:latin typeface="微软雅黑" panose="020B0503020204020204" charset="-122"/>
              <a:ea typeface="微软雅黑" panose="020B0503020204020204" charset="-122"/>
            </a:endParaRPr>
          </a:p>
        </p:txBody>
      </p:sp>
      <p:sp>
        <p:nvSpPr>
          <p:cNvPr id="14" name="Oval 22"/>
          <p:cNvSpPr>
            <a:spLocks noChangeArrowheads="1"/>
          </p:cNvSpPr>
          <p:nvPr/>
        </p:nvSpPr>
        <p:spPr bwMode="auto">
          <a:xfrm>
            <a:off x="1690370" y="2852451"/>
            <a:ext cx="1153583" cy="1153584"/>
          </a:xfrm>
          <a:prstGeom prst="ellipse">
            <a:avLst/>
          </a:prstGeom>
          <a:solidFill>
            <a:schemeClr val="accent5"/>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200" eaLnBrk="0" fontAlgn="auto" latinLnBrk="0" hangingPunct="0">
              <a:lnSpc>
                <a:spcPct val="100000"/>
              </a:lnSpc>
              <a:spcBef>
                <a:spcPts val="0"/>
              </a:spcBef>
              <a:spcAft>
                <a:spcPts val="0"/>
              </a:spcAft>
              <a:buClrTx/>
              <a:buSzTx/>
              <a:buFontTx/>
              <a:buNone/>
              <a:defRPr/>
            </a:pPr>
            <a:r>
              <a:rPr kumimoji="0" lang="en-US" altLang="zh-CN" sz="333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1</a:t>
            </a:r>
            <a:endParaRPr kumimoji="0" lang="en-US" altLang="zh-CN" sz="333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5" name="Oval 23"/>
          <p:cNvSpPr>
            <a:spLocks noChangeArrowheads="1"/>
          </p:cNvSpPr>
          <p:nvPr/>
        </p:nvSpPr>
        <p:spPr bwMode="auto">
          <a:xfrm>
            <a:off x="3562562" y="2852451"/>
            <a:ext cx="1153583" cy="115358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200" eaLnBrk="0" fontAlgn="auto" latinLnBrk="0" hangingPunct="0">
              <a:lnSpc>
                <a:spcPct val="100000"/>
              </a:lnSpc>
              <a:spcBef>
                <a:spcPts val="0"/>
              </a:spcBef>
              <a:spcAft>
                <a:spcPts val="0"/>
              </a:spcAft>
              <a:buClrTx/>
              <a:buSzTx/>
              <a:buFontTx/>
              <a:buNone/>
              <a:defRPr/>
            </a:pPr>
            <a:r>
              <a:rPr kumimoji="0" lang="en-US" altLang="zh-CN" sz="333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2</a:t>
            </a:r>
            <a:endParaRPr kumimoji="0" lang="en-US" altLang="zh-CN" sz="333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0" name="Oval 25"/>
          <p:cNvSpPr>
            <a:spLocks noChangeArrowheads="1"/>
          </p:cNvSpPr>
          <p:nvPr/>
        </p:nvSpPr>
        <p:spPr bwMode="auto">
          <a:xfrm>
            <a:off x="7445587" y="2852451"/>
            <a:ext cx="1153583" cy="1153584"/>
          </a:xfrm>
          <a:prstGeom prst="ellipse">
            <a:avLst/>
          </a:prstGeom>
          <a:solidFill>
            <a:schemeClr val="tx2"/>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200" eaLnBrk="0" fontAlgn="auto" latinLnBrk="0" hangingPunct="0">
              <a:lnSpc>
                <a:spcPct val="100000"/>
              </a:lnSpc>
              <a:spcBef>
                <a:spcPts val="0"/>
              </a:spcBef>
              <a:spcAft>
                <a:spcPts val="0"/>
              </a:spcAft>
              <a:buClrTx/>
              <a:buSzTx/>
              <a:buFontTx/>
              <a:buNone/>
              <a:defRPr/>
            </a:pPr>
            <a:r>
              <a:rPr kumimoji="0" lang="en-US" altLang="zh-CN" sz="333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4</a:t>
            </a:r>
            <a:endParaRPr kumimoji="0" lang="en-US" altLang="zh-CN" sz="333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8" name="Oval 26"/>
          <p:cNvSpPr>
            <a:spLocks noChangeArrowheads="1"/>
          </p:cNvSpPr>
          <p:nvPr/>
        </p:nvSpPr>
        <p:spPr bwMode="auto">
          <a:xfrm>
            <a:off x="9348257" y="2852451"/>
            <a:ext cx="1153584" cy="1153584"/>
          </a:xfrm>
          <a:prstGeom prst="ellipse">
            <a:avLst/>
          </a:prstGeom>
          <a:solidFill>
            <a:srgbClr val="0070C0"/>
          </a:solidFill>
          <a:ln>
            <a:noFill/>
          </a:ln>
          <a:effec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200" eaLnBrk="0" fontAlgn="auto" latinLnBrk="0" hangingPunct="0">
              <a:lnSpc>
                <a:spcPct val="100000"/>
              </a:lnSpc>
              <a:spcBef>
                <a:spcPts val="0"/>
              </a:spcBef>
              <a:spcAft>
                <a:spcPts val="0"/>
              </a:spcAft>
              <a:buClrTx/>
              <a:buSzTx/>
              <a:buFontTx/>
              <a:buNone/>
              <a:defRPr/>
            </a:pPr>
            <a:r>
              <a:rPr kumimoji="0" lang="en-US" altLang="zh-CN" sz="333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rPr>
              <a:t>5</a:t>
            </a:r>
            <a:endParaRPr kumimoji="0" lang="en-US" altLang="zh-CN" sz="333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28" name="Oval 23"/>
          <p:cNvSpPr>
            <a:spLocks noChangeArrowheads="1"/>
          </p:cNvSpPr>
          <p:nvPr/>
        </p:nvSpPr>
        <p:spPr bwMode="auto">
          <a:xfrm>
            <a:off x="5519432" y="2852451"/>
            <a:ext cx="1153583" cy="1153584"/>
          </a:xfrm>
          <a:prstGeom prst="ellipse">
            <a:avLst/>
          </a:prstGeom>
          <a:solidFill>
            <a:schemeClr val="accent3">
              <a:lumMod val="75000"/>
            </a:schemeClr>
          </a:solidFill>
          <a:ln>
            <a:noFill/>
          </a:ln>
        </p:spPr>
        <p:style>
          <a:lnRef idx="1">
            <a:schemeClr val="accent3"/>
          </a:lnRef>
          <a:fillRef idx="2">
            <a:schemeClr val="accent3"/>
          </a:fillRef>
          <a:effectRef idx="1">
            <a:schemeClr val="accent3"/>
          </a:effectRef>
          <a:fontRef idx="minor">
            <a:schemeClr val="dk1"/>
          </a:fontRef>
        </p:style>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219200" eaLnBrk="0" fontAlgn="auto" latinLnBrk="0" hangingPunct="0">
              <a:lnSpc>
                <a:spcPct val="100000"/>
              </a:lnSpc>
              <a:spcBef>
                <a:spcPts val="0"/>
              </a:spcBef>
              <a:spcAft>
                <a:spcPts val="0"/>
              </a:spcAft>
              <a:buClrTx/>
              <a:buSzTx/>
              <a:buFontTx/>
              <a:buNone/>
              <a:defRPr/>
            </a:pPr>
            <a:r>
              <a:rPr lang="en-US" altLang="zh-CN" sz="3335" kern="0" dirty="0">
                <a:solidFill>
                  <a:schemeClr val="bg1"/>
                </a:solidFill>
                <a:latin typeface="微软雅黑" panose="020B0503020204020204" charset="-122"/>
                <a:ea typeface="微软雅黑" panose="020B0503020204020204" charset="-122"/>
              </a:rPr>
              <a:t>3</a:t>
            </a:r>
            <a:endParaRPr kumimoji="0" lang="en-US" altLang="zh-CN" sz="3335" b="0" i="0" u="none" strike="noStrike" kern="0" cap="none" spc="0" normalizeH="0" baseline="0" noProof="0" dirty="0">
              <a:ln>
                <a:noFill/>
              </a:ln>
              <a:solidFill>
                <a:schemeClr val="bg1"/>
              </a:solidFill>
              <a:effectLst/>
              <a:uLnTx/>
              <a:uFillTx/>
              <a:latin typeface="微软雅黑" panose="020B0503020204020204" charset="-122"/>
              <a:ea typeface="微软雅黑" panose="020B0503020204020204" charset="-122"/>
            </a:endParaRPr>
          </a:p>
        </p:txBody>
      </p:sp>
      <p:sp>
        <p:nvSpPr>
          <p:cNvPr id="12" name="TextBox 24"/>
          <p:cNvSpPr txBox="1">
            <a:spLocks noChangeArrowheads="1"/>
          </p:cNvSpPr>
          <p:nvPr/>
        </p:nvSpPr>
        <p:spPr bwMode="auto">
          <a:xfrm>
            <a:off x="1630680" y="4224020"/>
            <a:ext cx="131762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r>
              <a:rPr lang="zh-CN" altLang="en-US" sz="2135" b="1" dirty="0">
                <a:latin typeface="微软雅黑" panose="020B0503020204020204" charset="-122"/>
                <a:ea typeface="微软雅黑" panose="020B0503020204020204" charset="-122"/>
              </a:rPr>
              <a:t>提出问题</a:t>
            </a:r>
            <a:endParaRPr lang="en-US" altLang="zh-CN" sz="2135" b="1" dirty="0">
              <a:latin typeface="微软雅黑" panose="020B0503020204020204" charset="-122"/>
              <a:ea typeface="微软雅黑" panose="020B0503020204020204" charset="-122"/>
            </a:endParaRPr>
          </a:p>
        </p:txBody>
      </p:sp>
      <p:sp>
        <p:nvSpPr>
          <p:cNvPr id="16" name="TextBox 29"/>
          <p:cNvSpPr txBox="1">
            <a:spLocks noChangeArrowheads="1"/>
          </p:cNvSpPr>
          <p:nvPr/>
        </p:nvSpPr>
        <p:spPr bwMode="auto">
          <a:xfrm>
            <a:off x="462915" y="4644390"/>
            <a:ext cx="3652520"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219200">
              <a:lnSpc>
                <a:spcPct val="150000"/>
              </a:lnSpc>
            </a:pPr>
            <a:r>
              <a:rPr lang="zh-CN" altLang="en-US" sz="1600" dirty="0">
                <a:latin typeface="微软雅黑" panose="020B0503020204020204" charset="-122"/>
                <a:ea typeface="微软雅黑" panose="020B0503020204020204" charset="-122"/>
              </a:rPr>
              <a:t>经过小组讨论以及当下实时热点问题的发掘，明确了</a:t>
            </a:r>
            <a:r>
              <a:rPr lang="zh-CN" altLang="en-US" sz="1600" b="1" dirty="0">
                <a:latin typeface="微软雅黑" panose="020B0503020204020204" charset="-122"/>
                <a:ea typeface="微软雅黑" panose="020B0503020204020204" charset="-122"/>
              </a:rPr>
              <a:t>研究主题</a:t>
            </a:r>
            <a:r>
              <a:rPr lang="zh-CN" altLang="en-US" sz="1600" dirty="0">
                <a:latin typeface="微软雅黑" panose="020B0503020204020204" charset="-122"/>
                <a:ea typeface="微软雅黑" panose="020B0503020204020204" charset="-122"/>
              </a:rPr>
              <a:t>和研究目的，并针对主题涉及的相关概念进行</a:t>
            </a:r>
            <a:r>
              <a:rPr lang="zh-CN" altLang="en-US" sz="1600">
                <a:latin typeface="微软雅黑" panose="020B0503020204020204" charset="-122"/>
                <a:ea typeface="微软雅黑" panose="020B0503020204020204" charset="-122"/>
              </a:rPr>
              <a:t>解释界定。</a:t>
            </a:r>
            <a:endParaRPr lang="zh-CN" altLang="en-US" sz="1600" dirty="0">
              <a:latin typeface="微软雅黑" panose="020B0503020204020204" charset="-122"/>
              <a:ea typeface="微软雅黑" panose="020B0503020204020204" charset="-122"/>
            </a:endParaRPr>
          </a:p>
        </p:txBody>
      </p:sp>
      <p:sp>
        <p:nvSpPr>
          <p:cNvPr id="23" name="TextBox 24"/>
          <p:cNvSpPr txBox="1">
            <a:spLocks noChangeArrowheads="1"/>
          </p:cNvSpPr>
          <p:nvPr/>
        </p:nvSpPr>
        <p:spPr bwMode="auto">
          <a:xfrm>
            <a:off x="3480435" y="2312035"/>
            <a:ext cx="131762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r>
              <a:rPr lang="zh-CN" altLang="en-US" sz="2135" b="1" dirty="0">
                <a:latin typeface="微软雅黑" panose="020B0503020204020204" charset="-122"/>
                <a:ea typeface="微软雅黑" panose="020B0503020204020204" charset="-122"/>
              </a:rPr>
              <a:t>研究问题</a:t>
            </a:r>
            <a:endParaRPr lang="zh-CN" altLang="en-US" sz="2135" b="1" dirty="0">
              <a:latin typeface="微软雅黑" panose="020B0503020204020204" charset="-122"/>
              <a:ea typeface="微软雅黑" panose="020B0503020204020204" charset="-122"/>
            </a:endParaRPr>
          </a:p>
        </p:txBody>
      </p:sp>
      <p:sp>
        <p:nvSpPr>
          <p:cNvPr id="25" name="TextBox 29"/>
          <p:cNvSpPr txBox="1">
            <a:spLocks noChangeArrowheads="1"/>
          </p:cNvSpPr>
          <p:nvPr/>
        </p:nvSpPr>
        <p:spPr bwMode="auto">
          <a:xfrm>
            <a:off x="2481579" y="1127400"/>
            <a:ext cx="331533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219200">
              <a:lnSpc>
                <a:spcPct val="150000"/>
              </a:lnSpc>
            </a:pPr>
            <a:r>
              <a:rPr lang="zh-CN" altLang="en-US" sz="1600" dirty="0">
                <a:latin typeface="微软雅黑" panose="020B0503020204020204" charset="-122"/>
                <a:ea typeface="微软雅黑" panose="020B0503020204020204" charset="-122"/>
              </a:rPr>
              <a:t>梳理国内外相关文献，了解共享经济环境下民宿的发展现状和面临的挑战，构造</a:t>
            </a:r>
            <a:r>
              <a:rPr lang="zh-CN" altLang="en-US" sz="1600" b="1">
                <a:latin typeface="微软雅黑" panose="020B0503020204020204" charset="-122"/>
                <a:ea typeface="微软雅黑" panose="020B0503020204020204" charset="-122"/>
              </a:rPr>
              <a:t>研究框架</a:t>
            </a:r>
            <a:r>
              <a:rPr lang="zh-CN" altLang="en-US" sz="1600">
                <a:latin typeface="微软雅黑" panose="020B0503020204020204" charset="-122"/>
                <a:ea typeface="微软雅黑" panose="020B0503020204020204" charset="-122"/>
              </a:rPr>
              <a:t>。</a:t>
            </a:r>
            <a:endParaRPr lang="zh-CN" altLang="en-US" sz="1600" dirty="0">
              <a:latin typeface="微软雅黑" panose="020B0503020204020204" charset="-122"/>
              <a:ea typeface="微软雅黑" panose="020B0503020204020204" charset="-122"/>
            </a:endParaRPr>
          </a:p>
        </p:txBody>
      </p:sp>
      <p:sp>
        <p:nvSpPr>
          <p:cNvPr id="26" name="TextBox 24"/>
          <p:cNvSpPr txBox="1">
            <a:spLocks noChangeArrowheads="1"/>
          </p:cNvSpPr>
          <p:nvPr/>
        </p:nvSpPr>
        <p:spPr bwMode="auto">
          <a:xfrm>
            <a:off x="5437505" y="4224020"/>
            <a:ext cx="131762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r>
              <a:rPr lang="zh-CN" altLang="en-US" sz="2135" b="1" dirty="0">
                <a:latin typeface="微软雅黑" panose="020B0503020204020204" charset="-122"/>
                <a:ea typeface="微软雅黑" panose="020B0503020204020204" charset="-122"/>
              </a:rPr>
              <a:t>分析问题</a:t>
            </a:r>
            <a:endParaRPr lang="zh-CN" altLang="en-US" sz="2135" b="1" dirty="0">
              <a:latin typeface="微软雅黑" panose="020B0503020204020204" charset="-122"/>
              <a:ea typeface="微软雅黑" panose="020B0503020204020204" charset="-122"/>
            </a:endParaRPr>
          </a:p>
        </p:txBody>
      </p:sp>
      <p:sp>
        <p:nvSpPr>
          <p:cNvPr id="27" name="TextBox 24"/>
          <p:cNvSpPr txBox="1">
            <a:spLocks noChangeArrowheads="1"/>
          </p:cNvSpPr>
          <p:nvPr/>
        </p:nvSpPr>
        <p:spPr bwMode="auto">
          <a:xfrm>
            <a:off x="7363460" y="2312035"/>
            <a:ext cx="131762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219200"/>
            <a:r>
              <a:rPr lang="zh-CN" altLang="en-US" sz="2135" b="1" dirty="0">
                <a:latin typeface="微软雅黑" panose="020B0503020204020204" charset="-122"/>
                <a:ea typeface="微软雅黑" panose="020B0503020204020204" charset="-122"/>
              </a:rPr>
              <a:t>解决问题</a:t>
            </a:r>
            <a:endParaRPr lang="zh-CN" altLang="en-US" sz="2135" b="1" dirty="0">
              <a:latin typeface="微软雅黑" panose="020B0503020204020204" charset="-122"/>
              <a:ea typeface="微软雅黑" panose="020B0503020204020204" charset="-122"/>
            </a:endParaRPr>
          </a:p>
        </p:txBody>
      </p:sp>
      <p:sp>
        <p:nvSpPr>
          <p:cNvPr id="29" name="TextBox 29"/>
          <p:cNvSpPr txBox="1">
            <a:spLocks noChangeArrowheads="1"/>
          </p:cNvSpPr>
          <p:nvPr/>
        </p:nvSpPr>
        <p:spPr bwMode="auto">
          <a:xfrm>
            <a:off x="4442460" y="4644390"/>
            <a:ext cx="330771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219200">
              <a:lnSpc>
                <a:spcPct val="150000"/>
              </a:lnSpc>
            </a:pPr>
            <a:r>
              <a:rPr lang="zh-CN" altLang="en-US" sz="1600" dirty="0">
                <a:latin typeface="微软雅黑" panose="020B0503020204020204" charset="-122"/>
                <a:ea typeface="微软雅黑" panose="020B0503020204020204" charset="-122"/>
              </a:rPr>
              <a:t>借助</a:t>
            </a:r>
            <a:r>
              <a:rPr lang="zh-CN" altLang="en-US" sz="1600" b="1" dirty="0">
                <a:latin typeface="微软雅黑" panose="020B0503020204020204" charset="-122"/>
                <a:ea typeface="微软雅黑" panose="020B0503020204020204" charset="-122"/>
              </a:rPr>
              <a:t>文本挖掘</a:t>
            </a:r>
            <a:r>
              <a:rPr lang="zh-CN" altLang="en-US" sz="1600" dirty="0">
                <a:latin typeface="微软雅黑" panose="020B0503020204020204" charset="-122"/>
                <a:ea typeface="微软雅黑" panose="020B0503020204020204" charset="-122"/>
              </a:rPr>
              <a:t>方法对房东描述文本与房客评价文本进行分析，结合信任机制构建指标体系。</a:t>
            </a:r>
            <a:endParaRPr lang="zh-CN" altLang="en-US" sz="1600" dirty="0">
              <a:latin typeface="微软雅黑" panose="020B0503020204020204" charset="-122"/>
              <a:ea typeface="微软雅黑" panose="020B0503020204020204" charset="-122"/>
            </a:endParaRPr>
          </a:p>
        </p:txBody>
      </p:sp>
      <p:sp>
        <p:nvSpPr>
          <p:cNvPr id="30" name="TextBox 29"/>
          <p:cNvSpPr txBox="1">
            <a:spLocks noChangeArrowheads="1"/>
          </p:cNvSpPr>
          <p:nvPr/>
        </p:nvSpPr>
        <p:spPr bwMode="auto">
          <a:xfrm>
            <a:off x="6331431" y="1127400"/>
            <a:ext cx="3382645"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219200">
              <a:lnSpc>
                <a:spcPct val="150000"/>
              </a:lnSpc>
            </a:pPr>
            <a:r>
              <a:rPr lang="zh-CN" altLang="en-US" sz="1600" dirty="0">
                <a:latin typeface="微软雅黑" panose="020B0503020204020204" charset="-122"/>
                <a:ea typeface="微软雅黑" panose="020B0503020204020204" charset="-122"/>
              </a:rPr>
              <a:t>通过对比各模型在</a:t>
            </a:r>
            <a:r>
              <a:rPr lang="zh-CN" altLang="en-US" sz="1600" dirty="0">
                <a:latin typeface="Times New Roman" panose="02020603050405020304" pitchFamily="18" charset="0"/>
                <a:ea typeface="微软雅黑" panose="020B0503020204020204" charset="-122"/>
                <a:cs typeface="Times New Roman" panose="02020603050405020304" pitchFamily="18" charset="0"/>
              </a:rPr>
              <a:t>MSE</a:t>
            </a:r>
            <a:r>
              <a:rPr lang="zh-CN" altLang="en-US" sz="1600" dirty="0">
                <a:latin typeface="微软雅黑" panose="020B0503020204020204" charset="-122"/>
                <a:ea typeface="微软雅黑" panose="020B0503020204020204" charset="-122"/>
              </a:rPr>
              <a:t>等指标上的表现，选择性能最优的</a:t>
            </a:r>
            <a:r>
              <a:rPr lang="zh-CN" altLang="en-US" sz="1600" b="1" dirty="0">
                <a:latin typeface="Times New Roman" panose="02020603050405020304" pitchFamily="18" charset="0"/>
                <a:ea typeface="微软雅黑" panose="020B0503020204020204" charset="-122"/>
                <a:cs typeface="Times New Roman" panose="02020603050405020304" pitchFamily="18" charset="0"/>
              </a:rPr>
              <a:t>TabNet</a:t>
            </a:r>
            <a:r>
              <a:rPr lang="zh-CN" altLang="en-US" sz="1600" dirty="0">
                <a:latin typeface="微软雅黑" panose="020B0503020204020204" charset="-122"/>
                <a:ea typeface="微软雅黑" panose="020B0503020204020204" charset="-122"/>
              </a:rPr>
              <a:t>模型进行分析，得到各变量重要性程度。</a:t>
            </a:r>
            <a:endParaRPr lang="zh-CN" altLang="en-US" sz="1600" dirty="0">
              <a:latin typeface="微软雅黑" panose="020B0503020204020204" charset="-122"/>
              <a:ea typeface="微软雅黑" panose="020B0503020204020204" charset="-122"/>
            </a:endParaRPr>
          </a:p>
        </p:txBody>
      </p:sp>
      <p:sp>
        <p:nvSpPr>
          <p:cNvPr id="32" name="TextBox 29"/>
          <p:cNvSpPr txBox="1">
            <a:spLocks noChangeArrowheads="1"/>
          </p:cNvSpPr>
          <p:nvPr/>
        </p:nvSpPr>
        <p:spPr bwMode="auto">
          <a:xfrm>
            <a:off x="8161655" y="4644390"/>
            <a:ext cx="3652520"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219200">
              <a:lnSpc>
                <a:spcPct val="150000"/>
              </a:lnSpc>
            </a:pPr>
            <a:r>
              <a:rPr lang="zh-CN" altLang="en-US" sz="1600" dirty="0">
                <a:latin typeface="微软雅黑" panose="020B0503020204020204" charset="-122"/>
                <a:ea typeface="微软雅黑" panose="020B0503020204020204" charset="-122"/>
              </a:rPr>
              <a:t>根据以上研究结果，对平台与房主提出相应的建议。</a:t>
            </a:r>
            <a:endParaRPr lang="zh-CN" altLang="en-US" sz="1600" dirty="0">
              <a:latin typeface="微软雅黑" panose="020B0503020204020204" charset="-122"/>
              <a:ea typeface="微软雅黑" panose="020B0503020204020204" charset="-122"/>
            </a:endParaRPr>
          </a:p>
        </p:txBody>
      </p:sp>
      <p:grpSp>
        <p:nvGrpSpPr>
          <p:cNvPr id="7" name="组合 6"/>
          <p:cNvGrpSpPr/>
          <p:nvPr/>
        </p:nvGrpSpPr>
        <p:grpSpPr>
          <a:xfrm>
            <a:off x="695325" y="0"/>
            <a:ext cx="4590434" cy="1114435"/>
            <a:chOff x="695325" y="0"/>
            <a:chExt cx="4590434" cy="1114435"/>
          </a:xfrm>
        </p:grpSpPr>
        <p:sp>
          <p:nvSpPr>
            <p:cNvPr id="8" name="矩形 7"/>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11" name="文本框 10"/>
            <p:cNvSpPr txBox="1"/>
            <p:nvPr/>
          </p:nvSpPr>
          <p:spPr>
            <a:xfrm>
              <a:off x="1599129" y="284490"/>
              <a:ext cx="3686630" cy="82994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01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rPr>
                <a:t>问题提出</a:t>
              </a:r>
              <a:endParaRPr kumimoji="0" lang="zh-CN" altLang="en-US" sz="2800" b="1" i="0" u="none" strike="noStrike" kern="1200" cap="none" spc="0" normalizeH="0" baseline="0" noProof="0">
                <a:ln>
                  <a:noFill/>
                </a:ln>
                <a:effectLst/>
                <a:uLnTx/>
                <a:uFillTx/>
                <a:latin typeface="Aharoni" panose="02010600030101010101" pitchFamily="2" charset="-79"/>
                <a:ea typeface="微软雅黑" panose="020B0503020204020204" charset="-122"/>
                <a:cs typeface="Aharoni" panose="02010600030101010101" pitchFamily="2" charset="-79"/>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rPr>
                <a:t>                                             </a:t>
              </a:r>
              <a:endParaRPr lang="zh-CN" altLang="en-US" sz="2000" b="1" noProof="0">
                <a:ln>
                  <a:noFill/>
                </a:ln>
                <a:effectLst/>
                <a:uLnTx/>
                <a:uFillTx/>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13" name="椭圆 4"/>
            <p:cNvSpPr/>
            <p:nvPr/>
          </p:nvSpPr>
          <p:spPr>
            <a:xfrm>
              <a:off x="876743" y="3532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637363"/>
            <a:ext cx="12192000" cy="2304000"/>
          </a:xfrm>
          <a:prstGeom prst="rect">
            <a:avLst/>
          </a:prstGeom>
          <a:solidFill>
            <a:srgbClr val="C3CD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印品黑体" panose="02010600030101010101" pitchFamily="2" charset="-122"/>
            </a:endParaRPr>
          </a:p>
        </p:txBody>
      </p:sp>
      <p:sp>
        <p:nvSpPr>
          <p:cNvPr id="3" name="矩形 2"/>
          <p:cNvSpPr/>
          <p:nvPr/>
        </p:nvSpPr>
        <p:spPr>
          <a:xfrm>
            <a:off x="1195387" y="2161267"/>
            <a:ext cx="9801225" cy="3312000"/>
          </a:xfrm>
          <a:prstGeom prst="rect">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印品黑体" panose="02010600030101010101" pitchFamily="2" charset="-122"/>
            </a:endParaRPr>
          </a:p>
        </p:txBody>
      </p:sp>
      <p:grpSp>
        <p:nvGrpSpPr>
          <p:cNvPr id="10" name="组合 9"/>
          <p:cNvGrpSpPr/>
          <p:nvPr/>
        </p:nvGrpSpPr>
        <p:grpSpPr>
          <a:xfrm>
            <a:off x="2715240" y="3240286"/>
            <a:ext cx="6839369" cy="1584000"/>
            <a:chOff x="2396573" y="3911268"/>
            <a:chExt cx="6839369" cy="1584000"/>
          </a:xfrm>
        </p:grpSpPr>
        <p:sp>
          <p:nvSpPr>
            <p:cNvPr id="5" name="文本框 4"/>
            <p:cNvSpPr txBox="1"/>
            <p:nvPr/>
          </p:nvSpPr>
          <p:spPr>
            <a:xfrm>
              <a:off x="2396573" y="4241602"/>
              <a:ext cx="3722817" cy="922020"/>
            </a:xfrm>
            <a:prstGeom prst="rect">
              <a:avLst/>
            </a:prstGeom>
            <a:noFill/>
          </p:spPr>
          <p:txBody>
            <a:bodyPr wrap="square" rtlCol="0">
              <a:spAutoFit/>
              <a:scene3d>
                <a:camera prst="orthographicFront"/>
                <a:lightRig rig="threePt" dir="t"/>
              </a:scene3d>
              <a:sp3d contourW="12700"/>
            </a:bodyPr>
            <a:lstStyle/>
            <a:p>
              <a:r>
                <a:rPr lang="en-US" altLang="zh-CN" sz="5400">
                  <a:latin typeface="Aharoni" panose="02010600030101010101" pitchFamily="2" charset="-79"/>
                  <a:cs typeface="Aharoni" panose="02010600030101010101" pitchFamily="2" charset="-79"/>
                </a:rPr>
                <a:t>PART </a:t>
              </a:r>
              <a:r>
                <a:rPr lang="en-US" altLang="zh-CN" sz="5400">
                  <a:latin typeface="Times New Roman" panose="02020603050405020304" pitchFamily="18" charset="0"/>
                  <a:cs typeface="Times New Roman" panose="02020603050405020304" pitchFamily="18" charset="0"/>
                </a:rPr>
                <a:t>02</a:t>
              </a:r>
              <a:endParaRPr lang="zh-CN" altLang="en-US" sz="5400">
                <a:latin typeface="Times New Roman" panose="02020603050405020304" pitchFamily="18" charset="0"/>
                <a:cs typeface="Times New Roman" panose="02020603050405020304" pitchFamily="18" charset="0"/>
              </a:endParaRPr>
            </a:p>
          </p:txBody>
        </p:sp>
        <p:sp>
          <p:nvSpPr>
            <p:cNvPr id="6" name="文本框 5"/>
            <p:cNvSpPr txBox="1"/>
            <p:nvPr/>
          </p:nvSpPr>
          <p:spPr>
            <a:xfrm>
              <a:off x="5549312" y="4380101"/>
              <a:ext cx="3686630" cy="645160"/>
            </a:xfrm>
            <a:prstGeom prst="rect">
              <a:avLst/>
            </a:prstGeom>
            <a:noFill/>
          </p:spPr>
          <p:txBody>
            <a:bodyPr wrap="square" rtlCol="0">
              <a:spAutoFit/>
              <a:scene3d>
                <a:camera prst="orthographicFront"/>
                <a:lightRig rig="threePt" dir="t"/>
              </a:scene3d>
              <a:sp3d contourW="12700"/>
            </a:bodyPr>
            <a:lstStyle/>
            <a:p>
              <a:r>
                <a:rPr lang="zh-CN" altLang="en-US" sz="3600" b="1">
                  <a:latin typeface="Aharoni" panose="02010600030101010101" pitchFamily="2" charset="-79"/>
                  <a:cs typeface="Aharoni" panose="02010600030101010101" pitchFamily="2" charset="-79"/>
                </a:rPr>
                <a:t>数据来源</a:t>
              </a:r>
              <a:endParaRPr lang="zh-CN" altLang="en-US" sz="3600" b="1">
                <a:latin typeface="Aharoni" panose="02010600030101010101" pitchFamily="2" charset="-79"/>
                <a:cs typeface="Aharoni" panose="02010600030101010101" pitchFamily="2" charset="-79"/>
              </a:endParaRPr>
            </a:p>
          </p:txBody>
        </p:sp>
        <p:cxnSp>
          <p:nvCxnSpPr>
            <p:cNvPr id="8" name="直接连接符 7"/>
            <p:cNvCxnSpPr/>
            <p:nvPr/>
          </p:nvCxnSpPr>
          <p:spPr>
            <a:xfrm>
              <a:off x="5316765" y="3911268"/>
              <a:ext cx="0" cy="1584000"/>
            </a:xfrm>
            <a:prstGeom prst="line">
              <a:avLst/>
            </a:prstGeom>
            <a:ln w="254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13" name="直接连接符 12"/>
          <p:cNvCxnSpPr/>
          <p:nvPr/>
        </p:nvCxnSpPr>
        <p:spPr>
          <a:xfrm flipV="1">
            <a:off x="7948906" y="1479867"/>
            <a:ext cx="8890" cy="4420235"/>
          </a:xfrm>
          <a:prstGeom prst="line">
            <a:avLst/>
          </a:prstGeom>
          <a:ln w="19050">
            <a:solidFill>
              <a:srgbClr val="595959"/>
            </a:solidFill>
            <a:prstDash val="dash"/>
          </a:ln>
        </p:spPr>
        <p:style>
          <a:lnRef idx="1">
            <a:schemeClr val="accent1"/>
          </a:lnRef>
          <a:fillRef idx="0">
            <a:schemeClr val="accent1"/>
          </a:fillRef>
          <a:effectRef idx="0">
            <a:schemeClr val="accent1"/>
          </a:effectRef>
          <a:fontRef idx="minor">
            <a:schemeClr val="tx1"/>
          </a:fontRef>
        </p:style>
      </p:cxnSp>
      <p:sp>
        <p:nvSpPr>
          <p:cNvPr id="53" name="矩形: 圆角 52"/>
          <p:cNvSpPr/>
          <p:nvPr/>
        </p:nvSpPr>
        <p:spPr>
          <a:xfrm>
            <a:off x="8267700" y="1499235"/>
            <a:ext cx="3171190" cy="4400550"/>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54" name="矩形 53"/>
          <p:cNvSpPr/>
          <p:nvPr/>
        </p:nvSpPr>
        <p:spPr>
          <a:xfrm>
            <a:off x="8267700" y="1410970"/>
            <a:ext cx="3171190" cy="4488815"/>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8407400" y="1566858"/>
            <a:ext cx="2825750" cy="4246245"/>
          </a:xfrm>
          <a:prstGeom prst="rect">
            <a:avLst/>
          </a:prstGeom>
          <a:noFill/>
        </p:spPr>
        <p:txBody>
          <a:bodyPr wrap="square" rtlCol="0">
            <a:spAutoFit/>
          </a:bodyPr>
          <a:lstStyle/>
          <a:p>
            <a:pPr indent="457200" algn="just" fontAlgn="auto">
              <a:lnSpc>
                <a:spcPct val="150000"/>
              </a:lnSpc>
              <a:extLst>
                <a:ext uri="{35155182-B16C-46BC-9424-99874614C6A1}">
                  <wpsdc:indentchars xmlns:wpsdc="http://www.wps.cn/officeDocument/2017/drawingmlCustomData" val="200" checksum="59296752"/>
                </a:ext>
              </a:extLst>
            </a:pPr>
            <a:r>
              <a:rPr lang="zh-CN">
                <a:latin typeface="+mn-ea"/>
                <a:cs typeface="Times New Roman" panose="02020603050405020304" pitchFamily="18" charset="0"/>
              </a:rPr>
              <a:t>本研究综合考虑民宿平台的发展情况和影响力，选取行业领先的</a:t>
            </a:r>
            <a:r>
              <a:rPr lang="zh-CN" altLang="en-US" b="1">
                <a:latin typeface="+mn-ea"/>
                <a:cs typeface="Times New Roman" panose="02020603050405020304" pitchFamily="18" charset="0"/>
              </a:rPr>
              <a:t>木鸟民宿</a:t>
            </a:r>
            <a:r>
              <a:rPr lang="zh-CN">
                <a:latin typeface="+mn-ea"/>
                <a:cs typeface="Times New Roman" panose="02020603050405020304" pitchFamily="18" charset="0"/>
              </a:rPr>
              <a:t>作为数据采集的平台，民宿资源丰富、区域协调发展的</a:t>
            </a:r>
            <a:r>
              <a:rPr lang="zh-CN" altLang="en-US" b="1">
                <a:latin typeface="+mn-ea"/>
                <a:cs typeface="Times New Roman" panose="02020603050405020304" pitchFamily="18" charset="0"/>
              </a:rPr>
              <a:t>京津冀</a:t>
            </a:r>
            <a:r>
              <a:rPr lang="zh-CN">
                <a:latin typeface="+mn-ea"/>
                <a:cs typeface="Times New Roman" panose="02020603050405020304" pitchFamily="18" charset="0"/>
              </a:rPr>
              <a:t>城市群作为采集地区，利用</a:t>
            </a:r>
            <a:r>
              <a:rPr lang="zh-CN" altLang="en-US" b="1">
                <a:latin typeface="+mn-ea"/>
                <a:cs typeface="Times New Roman" panose="02020603050405020304" pitchFamily="18" charset="0"/>
              </a:rPr>
              <a:t>聚焦爬虫技术</a:t>
            </a:r>
            <a:r>
              <a:rPr lang="zh-CN">
                <a:latin typeface="+mn-ea"/>
                <a:cs typeface="Times New Roman" panose="02020603050405020304" pitchFamily="18" charset="0"/>
              </a:rPr>
              <a:t>抓取平台上显示的房源特征、房客评价等所有与民宿相关的数据信息。</a:t>
            </a:r>
            <a:endParaRPr lang="zh-CN">
              <a:latin typeface="+mn-ea"/>
              <a:cs typeface="Times New Roman" panose="02020603050405020304" pitchFamily="18" charset="0"/>
            </a:endParaRPr>
          </a:p>
        </p:txBody>
      </p:sp>
      <p:pic>
        <p:nvPicPr>
          <p:cNvPr id="16" name="图片 15" descr="C:\Users\dell\Desktop\3.jpg3"/>
          <p:cNvPicPr>
            <a:picLocks noChangeAspect="1"/>
          </p:cNvPicPr>
          <p:nvPr/>
        </p:nvPicPr>
        <p:blipFill rotWithShape="1">
          <a:blip r:embed="rId1"/>
          <a:srcRect/>
          <a:stretch>
            <a:fillRect/>
          </a:stretch>
        </p:blipFill>
        <p:spPr>
          <a:xfrm>
            <a:off x="3712845" y="2496820"/>
            <a:ext cx="3786505" cy="2576195"/>
          </a:xfrm>
          <a:prstGeom prst="rect">
            <a:avLst/>
          </a:prstGeom>
        </p:spPr>
      </p:pic>
      <p:grpSp>
        <p:nvGrpSpPr>
          <p:cNvPr id="3" name="组合 2"/>
          <p:cNvGrpSpPr/>
          <p:nvPr/>
        </p:nvGrpSpPr>
        <p:grpSpPr>
          <a:xfrm>
            <a:off x="695325" y="0"/>
            <a:ext cx="4590434" cy="1237625"/>
            <a:chOff x="695325" y="0"/>
            <a:chExt cx="4590434" cy="123762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02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数据来源</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采集平台</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pic>
        <p:nvPicPr>
          <p:cNvPr id="2" name="图片 1" descr="2"/>
          <p:cNvPicPr>
            <a:picLocks noChangeAspect="1"/>
          </p:cNvPicPr>
          <p:nvPr/>
        </p:nvPicPr>
        <p:blipFill>
          <a:blip r:embed="rId2"/>
          <a:stretch>
            <a:fillRect/>
          </a:stretch>
        </p:blipFill>
        <p:spPr>
          <a:xfrm>
            <a:off x="5285740" y="1057910"/>
            <a:ext cx="1192530" cy="1174115"/>
          </a:xfrm>
          <a:prstGeom prst="rect">
            <a:avLst/>
          </a:prstGeom>
        </p:spPr>
      </p:pic>
      <p:pic>
        <p:nvPicPr>
          <p:cNvPr id="8" name="图片 7" descr="C:\Users\dell\Desktop\3.jpg3"/>
          <p:cNvPicPr>
            <a:picLocks noChangeAspect="1"/>
          </p:cNvPicPr>
          <p:nvPr/>
        </p:nvPicPr>
        <p:blipFill>
          <a:blip r:embed="rId3"/>
          <a:srcRect/>
          <a:stretch>
            <a:fillRect/>
          </a:stretch>
        </p:blipFill>
        <p:spPr>
          <a:xfrm>
            <a:off x="549593" y="4109085"/>
            <a:ext cx="3552190" cy="2368550"/>
          </a:xfrm>
          <a:prstGeom prst="rect">
            <a:avLst/>
          </a:prstGeom>
        </p:spPr>
      </p:pic>
      <p:pic>
        <p:nvPicPr>
          <p:cNvPr id="9" name="图片 8" descr="5"/>
          <p:cNvPicPr/>
          <p:nvPr/>
        </p:nvPicPr>
        <p:blipFill>
          <a:blip r:embed="rId4"/>
          <a:stretch>
            <a:fillRect/>
          </a:stretch>
        </p:blipFill>
        <p:spPr>
          <a:xfrm>
            <a:off x="485775" y="1489710"/>
            <a:ext cx="3679825" cy="236728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52"/>
          <p:cNvSpPr/>
          <p:nvPr/>
        </p:nvSpPr>
        <p:spPr>
          <a:xfrm>
            <a:off x="9058910" y="1884045"/>
            <a:ext cx="2989580" cy="3275330"/>
          </a:xfrm>
          <a:prstGeom prst="roundRect">
            <a:avLst>
              <a:gd name="adj" fmla="val 0"/>
            </a:avLst>
          </a:prstGeom>
          <a:solidFill>
            <a:srgbClr val="BCD7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rgbClr val="FFFFFF"/>
              </a:solidFill>
              <a:latin typeface="印品黑体" panose="02010600030101010101" pitchFamily="2" charset="-122"/>
              <a:ea typeface="微软雅黑" panose="020B0503020204020204" charset="-122"/>
            </a:endParaRPr>
          </a:p>
        </p:txBody>
      </p:sp>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cxnSp>
        <p:nvCxnSpPr>
          <p:cNvPr id="13" name="直接连接符 12"/>
          <p:cNvCxnSpPr/>
          <p:nvPr/>
        </p:nvCxnSpPr>
        <p:spPr>
          <a:xfrm flipV="1">
            <a:off x="7948906" y="1479867"/>
            <a:ext cx="8890" cy="4420235"/>
          </a:xfrm>
          <a:prstGeom prst="line">
            <a:avLst/>
          </a:prstGeom>
          <a:ln w="19050">
            <a:solidFill>
              <a:srgbClr val="595959"/>
            </a:solidFill>
            <a:prstDash val="dash"/>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695325" y="0"/>
            <a:ext cx="4590434" cy="1237625"/>
            <a:chOff x="695325" y="0"/>
            <a:chExt cx="4590434" cy="123762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9129" y="284490"/>
              <a:ext cx="3686630"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02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数据来源</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数据展示</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pic>
        <p:nvPicPr>
          <p:cNvPr id="12" name="图片 11"/>
          <p:cNvPicPr/>
          <p:nvPr/>
        </p:nvPicPr>
        <p:blipFill>
          <a:blip r:embed="rId1"/>
          <a:stretch>
            <a:fillRect/>
          </a:stretch>
        </p:blipFill>
        <p:spPr>
          <a:xfrm>
            <a:off x="467360" y="2155825"/>
            <a:ext cx="7560310" cy="4065270"/>
          </a:xfrm>
          <a:prstGeom prst="rect">
            <a:avLst/>
          </a:prstGeom>
        </p:spPr>
      </p:pic>
      <p:pic>
        <p:nvPicPr>
          <p:cNvPr id="18" name="图片 17"/>
          <p:cNvPicPr/>
          <p:nvPr/>
        </p:nvPicPr>
        <p:blipFill>
          <a:blip r:embed="rId2"/>
          <a:stretch>
            <a:fillRect/>
          </a:stretch>
        </p:blipFill>
        <p:spPr>
          <a:xfrm>
            <a:off x="1009650" y="1689100"/>
            <a:ext cx="7560310" cy="4146550"/>
          </a:xfrm>
          <a:prstGeom prst="rect">
            <a:avLst/>
          </a:prstGeom>
        </p:spPr>
      </p:pic>
      <p:pic>
        <p:nvPicPr>
          <p:cNvPr id="15" name="图片 14"/>
          <p:cNvPicPr/>
          <p:nvPr/>
        </p:nvPicPr>
        <p:blipFill>
          <a:blip r:embed="rId3"/>
          <a:stretch>
            <a:fillRect/>
          </a:stretch>
        </p:blipFill>
        <p:spPr>
          <a:xfrm>
            <a:off x="1499235" y="1479550"/>
            <a:ext cx="7560310" cy="4020185"/>
          </a:xfrm>
          <a:prstGeom prst="rect">
            <a:avLst/>
          </a:prstGeom>
        </p:spPr>
      </p:pic>
      <p:sp>
        <p:nvSpPr>
          <p:cNvPr id="22" name="矩形 21"/>
          <p:cNvSpPr/>
          <p:nvPr/>
        </p:nvSpPr>
        <p:spPr>
          <a:xfrm>
            <a:off x="9058910" y="1883410"/>
            <a:ext cx="2990215" cy="3275965"/>
          </a:xfrm>
          <a:prstGeom prst="rect">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9163050" y="2058670"/>
            <a:ext cx="2780665" cy="2861310"/>
          </a:xfrm>
          <a:prstGeom prst="rect">
            <a:avLst/>
          </a:prstGeom>
          <a:noFill/>
        </p:spPr>
        <p:txBody>
          <a:bodyPr wrap="square" rtlCol="0">
            <a:spAutoFit/>
          </a:bodyPr>
          <a:lstStyle/>
          <a:p>
            <a:pPr indent="508000" algn="l" fontAlgn="auto">
              <a:lnSpc>
                <a:spcPct val="150000"/>
              </a:lnSpc>
              <a:extLst>
                <a:ext uri="{35155182-B16C-46BC-9424-99874614C6A1}">
                  <wpsdc:indentchars xmlns:wpsdc="http://www.wps.cn/officeDocument/2017/drawingmlCustomData" val="200" checksum="282533468"/>
                </a:ext>
              </a:extLst>
            </a:pPr>
            <a:r>
              <a:rPr lang="zh-CN" sz="2000">
                <a:latin typeface="+mn-ea"/>
                <a:cs typeface="Times New Roman" panose="02020603050405020304" pitchFamily="18" charset="0"/>
              </a:rPr>
              <a:t>采集后的样本数据（部分）形式，如左图所示。其中包括有文本描述信息、房客评论信息、以及一系列房源及房主属性特征等。</a:t>
            </a:r>
            <a:endParaRPr lang="zh-CN" altLang="en-US" sz="2000">
              <a:latin typeface="+mn-ea"/>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3" name="组合 2"/>
          <p:cNvGrpSpPr/>
          <p:nvPr/>
        </p:nvGrpSpPr>
        <p:grpSpPr>
          <a:xfrm>
            <a:off x="695325" y="0"/>
            <a:ext cx="6374130" cy="1237615"/>
            <a:chOff x="695325" y="0"/>
            <a:chExt cx="6374130" cy="1237615"/>
          </a:xfrm>
        </p:grpSpPr>
        <p:sp>
          <p:nvSpPr>
            <p:cNvPr id="5" name="矩形 4"/>
            <p:cNvSpPr/>
            <p:nvPr/>
          </p:nvSpPr>
          <p:spPr>
            <a:xfrm>
              <a:off x="695325" y="0"/>
              <a:ext cx="723054" cy="996950"/>
            </a:xfrm>
            <a:prstGeom prst="rect">
              <a:avLst/>
            </a:prstGeom>
            <a:solidFill>
              <a:srgbClr val="C3CDE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印品黑体" panose="02010600030101010101" pitchFamily="2" charset="-122"/>
                <a:ea typeface="微软雅黑" panose="020B0503020204020204" charset="-122"/>
                <a:cs typeface="+mn-cs"/>
              </a:endParaRPr>
            </a:p>
          </p:txBody>
        </p:sp>
        <p:sp>
          <p:nvSpPr>
            <p:cNvPr id="6" name="文本框 5"/>
            <p:cNvSpPr txBox="1"/>
            <p:nvPr/>
          </p:nvSpPr>
          <p:spPr>
            <a:xfrm>
              <a:off x="1598930" y="284480"/>
              <a:ext cx="5470525" cy="953135"/>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b="1">
                  <a:latin typeface="Times New Roman" panose="02020603050405020304" pitchFamily="18" charset="0"/>
                  <a:ea typeface="微软雅黑" panose="020B0503020204020204" charset="-122"/>
                  <a:cs typeface="Times New Roman" panose="02020603050405020304" pitchFamily="18" charset="0"/>
                </a:rPr>
                <a:t>02 </a:t>
              </a: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数据来源</a:t>
              </a:r>
              <a:endParaRPr kumimoji="0" lang="zh-CN" altLang="en-US"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en-US" altLang="zh-CN"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 </a:t>
              </a:r>
              <a:r>
                <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rPr>
                <a:t>数据描述</a:t>
              </a:r>
              <a:endParaRPr kumimoji="0" lang="zh-CN" altLang="en-US" sz="2000" b="1" i="0" u="none" strike="noStrike" kern="1200" cap="none" spc="0" normalizeH="0" baseline="0" noProof="0">
                <a:ln>
                  <a:noFill/>
                </a:ln>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
          <p:nvSpPr>
            <p:cNvPr id="7" name="椭圆 4"/>
            <p:cNvSpPr/>
            <p:nvPr/>
          </p:nvSpPr>
          <p:spPr>
            <a:xfrm>
              <a:off x="876743" y="365125"/>
              <a:ext cx="360217" cy="361950"/>
            </a:xfrm>
            <a:custGeom>
              <a:avLst/>
              <a:gdLst>
                <a:gd name="connsiteX0" fmla="*/ 139700 w 330200"/>
                <a:gd name="connsiteY0" fmla="*/ 87312 h 331788"/>
                <a:gd name="connsiteX1" fmla="*/ 119062 w 330200"/>
                <a:gd name="connsiteY1" fmla="*/ 109537 h 331788"/>
                <a:gd name="connsiteX2" fmla="*/ 182562 w 330200"/>
                <a:gd name="connsiteY2" fmla="*/ 173037 h 331788"/>
                <a:gd name="connsiteX3" fmla="*/ 123825 w 330200"/>
                <a:gd name="connsiteY3" fmla="*/ 230187 h 331788"/>
                <a:gd name="connsiteX4" fmla="*/ 146050 w 330200"/>
                <a:gd name="connsiteY4" fmla="*/ 252412 h 331788"/>
                <a:gd name="connsiteX5" fmla="*/ 223837 w 330200"/>
                <a:gd name="connsiteY5" fmla="*/ 173037 h 331788"/>
                <a:gd name="connsiteX6" fmla="*/ 165100 w 330200"/>
                <a:gd name="connsiteY6" fmla="*/ 0 h 331788"/>
                <a:gd name="connsiteX7" fmla="*/ 330200 w 330200"/>
                <a:gd name="connsiteY7" fmla="*/ 165894 h 331788"/>
                <a:gd name="connsiteX8" fmla="*/ 165100 w 330200"/>
                <a:gd name="connsiteY8" fmla="*/ 331788 h 331788"/>
                <a:gd name="connsiteX9" fmla="*/ 0 w 330200"/>
                <a:gd name="connsiteY9" fmla="*/ 165894 h 331788"/>
                <a:gd name="connsiteX10" fmla="*/ 165100 w 330200"/>
                <a:gd name="connsiteY10"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0200" h="331788">
                  <a:moveTo>
                    <a:pt x="139700" y="87312"/>
                  </a:moveTo>
                  <a:lnTo>
                    <a:pt x="119062" y="109537"/>
                  </a:lnTo>
                  <a:lnTo>
                    <a:pt x="182562" y="173037"/>
                  </a:lnTo>
                  <a:lnTo>
                    <a:pt x="123825" y="230187"/>
                  </a:lnTo>
                  <a:lnTo>
                    <a:pt x="146050" y="252412"/>
                  </a:lnTo>
                  <a:lnTo>
                    <a:pt x="223837" y="173037"/>
                  </a:lnTo>
                  <a:close/>
                  <a:moveTo>
                    <a:pt x="165100" y="0"/>
                  </a:moveTo>
                  <a:cubicBezTo>
                    <a:pt x="256282" y="0"/>
                    <a:pt x="330200" y="74273"/>
                    <a:pt x="330200" y="165894"/>
                  </a:cubicBezTo>
                  <a:cubicBezTo>
                    <a:pt x="330200" y="257515"/>
                    <a:pt x="256282" y="331788"/>
                    <a:pt x="165100" y="331788"/>
                  </a:cubicBezTo>
                  <a:cubicBezTo>
                    <a:pt x="73918" y="331788"/>
                    <a:pt x="0" y="257515"/>
                    <a:pt x="0" y="165894"/>
                  </a:cubicBezTo>
                  <a:cubicBezTo>
                    <a:pt x="0" y="74273"/>
                    <a:pt x="73918" y="0"/>
                    <a:pt x="1651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印品黑体" panose="02010600030101010101" pitchFamily="2" charset="-122"/>
              </a:endParaRPr>
            </a:p>
          </p:txBody>
        </p:sp>
      </p:grpSp>
      <p:grpSp>
        <p:nvGrpSpPr>
          <p:cNvPr id="97" name="组合 96"/>
          <p:cNvGrpSpPr/>
          <p:nvPr/>
        </p:nvGrpSpPr>
        <p:grpSpPr>
          <a:xfrm>
            <a:off x="4967733" y="2101884"/>
            <a:ext cx="792480" cy="480815"/>
            <a:chOff x="4887406" y="2250474"/>
            <a:chExt cx="792480" cy="480815"/>
          </a:xfrm>
        </p:grpSpPr>
        <p:sp>
          <p:nvSpPr>
            <p:cNvPr id="98" name="文本框 71"/>
            <p:cNvSpPr txBox="1"/>
            <p:nvPr/>
          </p:nvSpPr>
          <p:spPr>
            <a:xfrm>
              <a:off x="4887406" y="2250474"/>
              <a:ext cx="792480" cy="275590"/>
            </a:xfrm>
            <a:prstGeom prst="rect">
              <a:avLst/>
            </a:prstGeom>
            <a:noFill/>
          </p:spPr>
          <p:txBody>
            <a:bodyPr vert="horz" wrap="none" rtlCol="0">
              <a:spAutoFit/>
            </a:bodyPr>
            <a:lstStyle>
              <a:defPPr>
                <a:defRPr lang="zh-CN"/>
              </a:defPPr>
              <a:lvl1pPr>
                <a:defRPr sz="1400">
                  <a:solidFill>
                    <a:srgbClr val="37D4FF"/>
                  </a:solidFill>
                  <a:latin typeface="微软雅黑" panose="020B0503020204020204" charset="-122"/>
                  <a:ea typeface="微软雅黑" panose="020B0503020204020204" charset="-122"/>
                </a:defRPr>
              </a:lvl1pPr>
            </a:lstStyle>
            <a:p>
              <a:r>
                <a:rPr lang="zh-CN" altLang="en-US" sz="1200">
                  <a:solidFill>
                    <a:schemeClr val="bg1"/>
                  </a:solidFill>
                </a:rPr>
                <a:t>秦皇岛市</a:t>
              </a:r>
              <a:endParaRPr lang="zh-CN" altLang="en-US" sz="1200" dirty="0">
                <a:solidFill>
                  <a:schemeClr val="bg1"/>
                </a:solidFill>
              </a:endParaRPr>
            </a:p>
          </p:txBody>
        </p:sp>
        <p:grpSp>
          <p:nvGrpSpPr>
            <p:cNvPr id="99" name="组合 98"/>
            <p:cNvGrpSpPr/>
            <p:nvPr/>
          </p:nvGrpSpPr>
          <p:grpSpPr>
            <a:xfrm>
              <a:off x="5540714" y="2623289"/>
              <a:ext cx="108000" cy="108000"/>
              <a:chOff x="2806933" y="985967"/>
              <a:chExt cx="108000" cy="108000"/>
            </a:xfrm>
          </p:grpSpPr>
          <p:sp>
            <p:nvSpPr>
              <p:cNvPr id="100" name="椭圆 99"/>
              <p:cNvSpPr>
                <a:spLocks noChangeAspect="1"/>
              </p:cNvSpPr>
              <p:nvPr/>
            </p:nvSpPr>
            <p:spPr>
              <a:xfrm>
                <a:off x="2806933" y="985967"/>
                <a:ext cx="108000" cy="10800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2841133" y="1020167"/>
                <a:ext cx="39600" cy="39600"/>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2" name="组合 101"/>
          <p:cNvGrpSpPr/>
          <p:nvPr/>
        </p:nvGrpSpPr>
        <p:grpSpPr>
          <a:xfrm>
            <a:off x="2545130" y="4780841"/>
            <a:ext cx="716280" cy="452357"/>
            <a:chOff x="2464802" y="4929431"/>
            <a:chExt cx="716280" cy="452357"/>
          </a:xfrm>
        </p:grpSpPr>
        <p:sp>
          <p:nvSpPr>
            <p:cNvPr id="103" name="文本框 71"/>
            <p:cNvSpPr txBox="1"/>
            <p:nvPr/>
          </p:nvSpPr>
          <p:spPr>
            <a:xfrm>
              <a:off x="2464802" y="5075083"/>
              <a:ext cx="716280" cy="306705"/>
            </a:xfrm>
            <a:prstGeom prst="rect">
              <a:avLst/>
            </a:prstGeom>
            <a:noFill/>
          </p:spPr>
          <p:txBody>
            <a:bodyPr vert="horz" wrap="none" rtlCol="0">
              <a:spAutoFit/>
            </a:bodyPr>
            <a:lstStyle>
              <a:defPPr>
                <a:defRPr lang="zh-CN"/>
              </a:defPPr>
              <a:lvl1pPr>
                <a:defRPr sz="1400">
                  <a:solidFill>
                    <a:srgbClr val="37D4FF"/>
                  </a:solidFill>
                  <a:latin typeface="微软雅黑" panose="020B0503020204020204" charset="-122"/>
                  <a:ea typeface="微软雅黑" panose="020B0503020204020204" charset="-122"/>
                </a:defRPr>
              </a:lvl1pPr>
            </a:lstStyle>
            <a:p>
              <a:r>
                <a:rPr lang="zh-CN" altLang="en-US">
                  <a:solidFill>
                    <a:schemeClr val="bg1"/>
                  </a:solidFill>
                </a:rPr>
                <a:t>衡水市</a:t>
              </a:r>
              <a:endParaRPr lang="zh-CN" altLang="en-US" dirty="0">
                <a:solidFill>
                  <a:schemeClr val="bg1"/>
                </a:solidFill>
              </a:endParaRPr>
            </a:p>
          </p:txBody>
        </p:sp>
        <p:grpSp>
          <p:nvGrpSpPr>
            <p:cNvPr id="104" name="组合 103"/>
            <p:cNvGrpSpPr/>
            <p:nvPr/>
          </p:nvGrpSpPr>
          <p:grpSpPr>
            <a:xfrm>
              <a:off x="2729321" y="4929431"/>
              <a:ext cx="108000" cy="108000"/>
              <a:chOff x="2806933" y="985967"/>
              <a:chExt cx="108000" cy="108000"/>
            </a:xfrm>
          </p:grpSpPr>
          <p:sp>
            <p:nvSpPr>
              <p:cNvPr id="105" name="椭圆 104"/>
              <p:cNvSpPr>
                <a:spLocks noChangeAspect="1"/>
              </p:cNvSpPr>
              <p:nvPr/>
            </p:nvSpPr>
            <p:spPr>
              <a:xfrm>
                <a:off x="2806933" y="985967"/>
                <a:ext cx="108000" cy="108000"/>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2841133" y="1020167"/>
                <a:ext cx="39600" cy="39600"/>
              </a:xfrm>
              <a:prstGeom prst="ellipse">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8" name="河北"/>
          <p:cNvSpPr>
            <a:spLocks noEditPoints="1"/>
          </p:cNvSpPr>
          <p:nvPr/>
        </p:nvSpPr>
        <p:spPr bwMode="auto">
          <a:xfrm>
            <a:off x="1668145" y="1522095"/>
            <a:ext cx="3952875" cy="4255135"/>
          </a:xfrm>
          <a:custGeom>
            <a:avLst/>
            <a:gdLst>
              <a:gd name="T0" fmla="*/ 1177 w 2047"/>
              <a:gd name="T1" fmla="*/ 2101 h 2907"/>
              <a:gd name="T2" fmla="*/ 917 w 2047"/>
              <a:gd name="T3" fmla="*/ 2293 h 2907"/>
              <a:gd name="T4" fmla="*/ 781 w 2047"/>
              <a:gd name="T5" fmla="*/ 2510 h 2907"/>
              <a:gd name="T6" fmla="*/ 635 w 2047"/>
              <a:gd name="T7" fmla="*/ 2788 h 2907"/>
              <a:gd name="T8" fmla="*/ 608 w 2047"/>
              <a:gd name="T9" fmla="*/ 2863 h 2907"/>
              <a:gd name="T10" fmla="*/ 320 w 2047"/>
              <a:gd name="T11" fmla="*/ 2852 h 2907"/>
              <a:gd name="T12" fmla="*/ 104 w 2047"/>
              <a:gd name="T13" fmla="*/ 2796 h 2907"/>
              <a:gd name="T14" fmla="*/ 33 w 2047"/>
              <a:gd name="T15" fmla="*/ 2646 h 2907"/>
              <a:gd name="T16" fmla="*/ 117 w 2047"/>
              <a:gd name="T17" fmla="*/ 2466 h 2907"/>
              <a:gd name="T18" fmla="*/ 165 w 2047"/>
              <a:gd name="T19" fmla="*/ 2214 h 2907"/>
              <a:gd name="T20" fmla="*/ 105 w 2047"/>
              <a:gd name="T21" fmla="*/ 2031 h 2907"/>
              <a:gd name="T22" fmla="*/ 0 w 2047"/>
              <a:gd name="T23" fmla="*/ 1928 h 2907"/>
              <a:gd name="T24" fmla="*/ 98 w 2047"/>
              <a:gd name="T25" fmla="*/ 1761 h 2907"/>
              <a:gd name="T26" fmla="*/ 174 w 2047"/>
              <a:gd name="T27" fmla="*/ 1620 h 2907"/>
              <a:gd name="T28" fmla="*/ 299 w 2047"/>
              <a:gd name="T29" fmla="*/ 1564 h 2907"/>
              <a:gd name="T30" fmla="*/ 269 w 2047"/>
              <a:gd name="T31" fmla="*/ 1321 h 2907"/>
              <a:gd name="T32" fmla="*/ 108 w 2047"/>
              <a:gd name="T33" fmla="*/ 1206 h 2907"/>
              <a:gd name="T34" fmla="*/ 184 w 2047"/>
              <a:gd name="T35" fmla="*/ 1121 h 2907"/>
              <a:gd name="T36" fmla="*/ 221 w 2047"/>
              <a:gd name="T37" fmla="*/ 1036 h 2907"/>
              <a:gd name="T38" fmla="*/ 66 w 2047"/>
              <a:gd name="T39" fmla="*/ 735 h 2907"/>
              <a:gd name="T40" fmla="*/ 74 w 2047"/>
              <a:gd name="T41" fmla="*/ 586 h 2907"/>
              <a:gd name="T42" fmla="*/ 193 w 2047"/>
              <a:gd name="T43" fmla="*/ 354 h 2907"/>
              <a:gd name="T44" fmla="*/ 357 w 2047"/>
              <a:gd name="T45" fmla="*/ 247 h 2907"/>
              <a:gd name="T46" fmla="*/ 382 w 2047"/>
              <a:gd name="T47" fmla="*/ 482 h 2907"/>
              <a:gd name="T48" fmla="*/ 532 w 2047"/>
              <a:gd name="T49" fmla="*/ 449 h 2907"/>
              <a:gd name="T50" fmla="*/ 718 w 2047"/>
              <a:gd name="T51" fmla="*/ 374 h 2907"/>
              <a:gd name="T52" fmla="*/ 857 w 2047"/>
              <a:gd name="T53" fmla="*/ 311 h 2907"/>
              <a:gd name="T54" fmla="*/ 986 w 2047"/>
              <a:gd name="T55" fmla="*/ 214 h 2907"/>
              <a:gd name="T56" fmla="*/ 1058 w 2047"/>
              <a:gd name="T57" fmla="*/ 70 h 2907"/>
              <a:gd name="T58" fmla="*/ 1301 w 2047"/>
              <a:gd name="T59" fmla="*/ 12 h 2907"/>
              <a:gd name="T60" fmla="*/ 1397 w 2047"/>
              <a:gd name="T61" fmla="*/ 196 h 2907"/>
              <a:gd name="T62" fmla="*/ 1466 w 2047"/>
              <a:gd name="T63" fmla="*/ 341 h 2907"/>
              <a:gd name="T64" fmla="*/ 1475 w 2047"/>
              <a:gd name="T65" fmla="*/ 482 h 2907"/>
              <a:gd name="T66" fmla="*/ 1660 w 2047"/>
              <a:gd name="T67" fmla="*/ 518 h 2907"/>
              <a:gd name="T68" fmla="*/ 1700 w 2047"/>
              <a:gd name="T69" fmla="*/ 623 h 2907"/>
              <a:gd name="T70" fmla="*/ 1682 w 2047"/>
              <a:gd name="T71" fmla="*/ 752 h 2907"/>
              <a:gd name="T72" fmla="*/ 1863 w 2047"/>
              <a:gd name="T73" fmla="*/ 853 h 2907"/>
              <a:gd name="T74" fmla="*/ 2009 w 2047"/>
              <a:gd name="T75" fmla="*/ 1033 h 2907"/>
              <a:gd name="T76" fmla="*/ 1905 w 2047"/>
              <a:gd name="T77" fmla="*/ 1185 h 2907"/>
              <a:gd name="T78" fmla="*/ 1862 w 2047"/>
              <a:gd name="T79" fmla="*/ 1338 h 2907"/>
              <a:gd name="T80" fmla="*/ 1782 w 2047"/>
              <a:gd name="T81" fmla="*/ 1457 h 2907"/>
              <a:gd name="T82" fmla="*/ 1548 w 2047"/>
              <a:gd name="T83" fmla="*/ 1538 h 2907"/>
              <a:gd name="T84" fmla="*/ 1420 w 2047"/>
              <a:gd name="T85" fmla="*/ 1382 h 2907"/>
              <a:gd name="T86" fmla="*/ 1328 w 2047"/>
              <a:gd name="T87" fmla="*/ 1277 h 2907"/>
              <a:gd name="T88" fmla="*/ 1307 w 2047"/>
              <a:gd name="T89" fmla="*/ 1079 h 2907"/>
              <a:gd name="T90" fmla="*/ 1204 w 2047"/>
              <a:gd name="T91" fmla="*/ 957 h 2907"/>
              <a:gd name="T92" fmla="*/ 1233 w 2047"/>
              <a:gd name="T93" fmla="*/ 877 h 2907"/>
              <a:gd name="T94" fmla="*/ 968 w 2047"/>
              <a:gd name="T95" fmla="*/ 713 h 2907"/>
              <a:gd name="T96" fmla="*/ 888 w 2047"/>
              <a:gd name="T97" fmla="*/ 763 h 2907"/>
              <a:gd name="T98" fmla="*/ 831 w 2047"/>
              <a:gd name="T99" fmla="*/ 831 h 2907"/>
              <a:gd name="T100" fmla="*/ 690 w 2047"/>
              <a:gd name="T101" fmla="*/ 979 h 2907"/>
              <a:gd name="T102" fmla="*/ 597 w 2047"/>
              <a:gd name="T103" fmla="*/ 1192 h 2907"/>
              <a:gd name="T104" fmla="*/ 643 w 2047"/>
              <a:gd name="T105" fmla="*/ 1358 h 2907"/>
              <a:gd name="T106" fmla="*/ 843 w 2047"/>
              <a:gd name="T107" fmla="*/ 1346 h 2907"/>
              <a:gd name="T108" fmla="*/ 984 w 2047"/>
              <a:gd name="T109" fmla="*/ 1336 h 2907"/>
              <a:gd name="T110" fmla="*/ 1093 w 2047"/>
              <a:gd name="T111" fmla="*/ 1548 h 2907"/>
              <a:gd name="T112" fmla="*/ 1131 w 2047"/>
              <a:gd name="T113" fmla="*/ 1723 h 2907"/>
              <a:gd name="T114" fmla="*/ 1272 w 2047"/>
              <a:gd name="T115" fmla="*/ 1765 h 2907"/>
              <a:gd name="T116" fmla="*/ 1390 w 2047"/>
              <a:gd name="T117" fmla="*/ 1918 h 2907"/>
              <a:gd name="T118" fmla="*/ 1163 w 2047"/>
              <a:gd name="T119" fmla="*/ 1195 h 2907"/>
              <a:gd name="T120" fmla="*/ 1107 w 2047"/>
              <a:gd name="T121" fmla="*/ 1329 h 2907"/>
              <a:gd name="T122" fmla="*/ 1033 w 2047"/>
              <a:gd name="T123" fmla="*/ 1188 h 2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47" h="2907">
                <a:moveTo>
                  <a:pt x="1422" y="1913"/>
                </a:moveTo>
                <a:lnTo>
                  <a:pt x="1422" y="1915"/>
                </a:lnTo>
                <a:lnTo>
                  <a:pt x="1421" y="1916"/>
                </a:lnTo>
                <a:lnTo>
                  <a:pt x="1422" y="1922"/>
                </a:lnTo>
                <a:lnTo>
                  <a:pt x="1421" y="1928"/>
                </a:lnTo>
                <a:lnTo>
                  <a:pt x="1421" y="1935"/>
                </a:lnTo>
                <a:lnTo>
                  <a:pt x="1418" y="1942"/>
                </a:lnTo>
                <a:lnTo>
                  <a:pt x="1416" y="1949"/>
                </a:lnTo>
                <a:lnTo>
                  <a:pt x="1411" y="1956"/>
                </a:lnTo>
                <a:lnTo>
                  <a:pt x="1405" y="1963"/>
                </a:lnTo>
                <a:lnTo>
                  <a:pt x="1397" y="1968"/>
                </a:lnTo>
                <a:lnTo>
                  <a:pt x="1384" y="1976"/>
                </a:lnTo>
                <a:lnTo>
                  <a:pt x="1371" y="1986"/>
                </a:lnTo>
                <a:lnTo>
                  <a:pt x="1360" y="1995"/>
                </a:lnTo>
                <a:lnTo>
                  <a:pt x="1352" y="2006"/>
                </a:lnTo>
                <a:lnTo>
                  <a:pt x="1345" y="2023"/>
                </a:lnTo>
                <a:lnTo>
                  <a:pt x="1339" y="2039"/>
                </a:lnTo>
                <a:lnTo>
                  <a:pt x="1333" y="2058"/>
                </a:lnTo>
                <a:lnTo>
                  <a:pt x="1327" y="2071"/>
                </a:lnTo>
                <a:lnTo>
                  <a:pt x="1322" y="2074"/>
                </a:lnTo>
                <a:lnTo>
                  <a:pt x="1316" y="2076"/>
                </a:lnTo>
                <a:lnTo>
                  <a:pt x="1309" y="2077"/>
                </a:lnTo>
                <a:lnTo>
                  <a:pt x="1301" y="2080"/>
                </a:lnTo>
                <a:lnTo>
                  <a:pt x="1288" y="2082"/>
                </a:lnTo>
                <a:lnTo>
                  <a:pt x="1270" y="2085"/>
                </a:lnTo>
                <a:lnTo>
                  <a:pt x="1251" y="2087"/>
                </a:lnTo>
                <a:lnTo>
                  <a:pt x="1234" y="2089"/>
                </a:lnTo>
                <a:lnTo>
                  <a:pt x="1220" y="2092"/>
                </a:lnTo>
                <a:lnTo>
                  <a:pt x="1204" y="2095"/>
                </a:lnTo>
                <a:lnTo>
                  <a:pt x="1190" y="2099"/>
                </a:lnTo>
                <a:lnTo>
                  <a:pt x="1177" y="2101"/>
                </a:lnTo>
                <a:lnTo>
                  <a:pt x="1149" y="2104"/>
                </a:lnTo>
                <a:lnTo>
                  <a:pt x="1126" y="2105"/>
                </a:lnTo>
                <a:lnTo>
                  <a:pt x="1116" y="2108"/>
                </a:lnTo>
                <a:lnTo>
                  <a:pt x="1107" y="2113"/>
                </a:lnTo>
                <a:lnTo>
                  <a:pt x="1102" y="2117"/>
                </a:lnTo>
                <a:lnTo>
                  <a:pt x="1099" y="2121"/>
                </a:lnTo>
                <a:lnTo>
                  <a:pt x="1094" y="2126"/>
                </a:lnTo>
                <a:lnTo>
                  <a:pt x="1090" y="2133"/>
                </a:lnTo>
                <a:lnTo>
                  <a:pt x="1076" y="2161"/>
                </a:lnTo>
                <a:lnTo>
                  <a:pt x="1063" y="2184"/>
                </a:lnTo>
                <a:lnTo>
                  <a:pt x="1056" y="2195"/>
                </a:lnTo>
                <a:lnTo>
                  <a:pt x="1049" y="2206"/>
                </a:lnTo>
                <a:lnTo>
                  <a:pt x="1039" y="2215"/>
                </a:lnTo>
                <a:lnTo>
                  <a:pt x="1030" y="2224"/>
                </a:lnTo>
                <a:lnTo>
                  <a:pt x="1011" y="2238"/>
                </a:lnTo>
                <a:lnTo>
                  <a:pt x="998" y="2249"/>
                </a:lnTo>
                <a:lnTo>
                  <a:pt x="990" y="2252"/>
                </a:lnTo>
                <a:lnTo>
                  <a:pt x="984" y="2253"/>
                </a:lnTo>
                <a:lnTo>
                  <a:pt x="977" y="2253"/>
                </a:lnTo>
                <a:lnTo>
                  <a:pt x="969" y="2250"/>
                </a:lnTo>
                <a:lnTo>
                  <a:pt x="961" y="2247"/>
                </a:lnTo>
                <a:lnTo>
                  <a:pt x="954" y="2245"/>
                </a:lnTo>
                <a:lnTo>
                  <a:pt x="948" y="2245"/>
                </a:lnTo>
                <a:lnTo>
                  <a:pt x="942" y="2246"/>
                </a:lnTo>
                <a:lnTo>
                  <a:pt x="936" y="2251"/>
                </a:lnTo>
                <a:lnTo>
                  <a:pt x="931" y="2257"/>
                </a:lnTo>
                <a:lnTo>
                  <a:pt x="926" y="2265"/>
                </a:lnTo>
                <a:lnTo>
                  <a:pt x="920" y="2277"/>
                </a:lnTo>
                <a:lnTo>
                  <a:pt x="918" y="2283"/>
                </a:lnTo>
                <a:lnTo>
                  <a:pt x="917" y="2288"/>
                </a:lnTo>
                <a:lnTo>
                  <a:pt x="917" y="2293"/>
                </a:lnTo>
                <a:lnTo>
                  <a:pt x="918" y="2297"/>
                </a:lnTo>
                <a:lnTo>
                  <a:pt x="920" y="2303"/>
                </a:lnTo>
                <a:lnTo>
                  <a:pt x="924" y="2308"/>
                </a:lnTo>
                <a:lnTo>
                  <a:pt x="926" y="2312"/>
                </a:lnTo>
                <a:lnTo>
                  <a:pt x="927" y="2315"/>
                </a:lnTo>
                <a:lnTo>
                  <a:pt x="927" y="2316"/>
                </a:lnTo>
                <a:lnTo>
                  <a:pt x="926" y="2319"/>
                </a:lnTo>
                <a:lnTo>
                  <a:pt x="924" y="2321"/>
                </a:lnTo>
                <a:lnTo>
                  <a:pt x="919" y="2323"/>
                </a:lnTo>
                <a:lnTo>
                  <a:pt x="914" y="2326"/>
                </a:lnTo>
                <a:lnTo>
                  <a:pt x="911" y="2328"/>
                </a:lnTo>
                <a:lnTo>
                  <a:pt x="906" y="2329"/>
                </a:lnTo>
                <a:lnTo>
                  <a:pt x="901" y="2329"/>
                </a:lnTo>
                <a:lnTo>
                  <a:pt x="894" y="2329"/>
                </a:lnTo>
                <a:lnTo>
                  <a:pt x="886" y="2328"/>
                </a:lnTo>
                <a:lnTo>
                  <a:pt x="879" y="2327"/>
                </a:lnTo>
                <a:lnTo>
                  <a:pt x="870" y="2328"/>
                </a:lnTo>
                <a:lnTo>
                  <a:pt x="867" y="2331"/>
                </a:lnTo>
                <a:lnTo>
                  <a:pt x="863" y="2333"/>
                </a:lnTo>
                <a:lnTo>
                  <a:pt x="858" y="2336"/>
                </a:lnTo>
                <a:lnTo>
                  <a:pt x="855" y="2341"/>
                </a:lnTo>
                <a:lnTo>
                  <a:pt x="847" y="2352"/>
                </a:lnTo>
                <a:lnTo>
                  <a:pt x="838" y="2366"/>
                </a:lnTo>
                <a:lnTo>
                  <a:pt x="829" y="2382"/>
                </a:lnTo>
                <a:lnTo>
                  <a:pt x="820" y="2401"/>
                </a:lnTo>
                <a:lnTo>
                  <a:pt x="812" y="2423"/>
                </a:lnTo>
                <a:lnTo>
                  <a:pt x="806" y="2446"/>
                </a:lnTo>
                <a:lnTo>
                  <a:pt x="800" y="2467"/>
                </a:lnTo>
                <a:lnTo>
                  <a:pt x="795" y="2486"/>
                </a:lnTo>
                <a:lnTo>
                  <a:pt x="788" y="2498"/>
                </a:lnTo>
                <a:lnTo>
                  <a:pt x="781" y="2510"/>
                </a:lnTo>
                <a:lnTo>
                  <a:pt x="775" y="2522"/>
                </a:lnTo>
                <a:lnTo>
                  <a:pt x="769" y="2533"/>
                </a:lnTo>
                <a:lnTo>
                  <a:pt x="765" y="2547"/>
                </a:lnTo>
                <a:lnTo>
                  <a:pt x="760" y="2560"/>
                </a:lnTo>
                <a:lnTo>
                  <a:pt x="757" y="2571"/>
                </a:lnTo>
                <a:lnTo>
                  <a:pt x="755" y="2578"/>
                </a:lnTo>
                <a:lnTo>
                  <a:pt x="743" y="2586"/>
                </a:lnTo>
                <a:lnTo>
                  <a:pt x="729" y="2594"/>
                </a:lnTo>
                <a:lnTo>
                  <a:pt x="712" y="2604"/>
                </a:lnTo>
                <a:lnTo>
                  <a:pt x="694" y="2613"/>
                </a:lnTo>
                <a:lnTo>
                  <a:pt x="691" y="2616"/>
                </a:lnTo>
                <a:lnTo>
                  <a:pt x="688" y="2619"/>
                </a:lnTo>
                <a:lnTo>
                  <a:pt x="686" y="2623"/>
                </a:lnTo>
                <a:lnTo>
                  <a:pt x="684" y="2627"/>
                </a:lnTo>
                <a:lnTo>
                  <a:pt x="680" y="2635"/>
                </a:lnTo>
                <a:lnTo>
                  <a:pt x="674" y="2642"/>
                </a:lnTo>
                <a:lnTo>
                  <a:pt x="668" y="2653"/>
                </a:lnTo>
                <a:lnTo>
                  <a:pt x="661" y="2662"/>
                </a:lnTo>
                <a:lnTo>
                  <a:pt x="653" y="2674"/>
                </a:lnTo>
                <a:lnTo>
                  <a:pt x="641" y="2692"/>
                </a:lnTo>
                <a:lnTo>
                  <a:pt x="635" y="2706"/>
                </a:lnTo>
                <a:lnTo>
                  <a:pt x="629" y="2723"/>
                </a:lnTo>
                <a:lnTo>
                  <a:pt x="625" y="2730"/>
                </a:lnTo>
                <a:lnTo>
                  <a:pt x="624" y="2736"/>
                </a:lnTo>
                <a:lnTo>
                  <a:pt x="623" y="2742"/>
                </a:lnTo>
                <a:lnTo>
                  <a:pt x="623" y="2745"/>
                </a:lnTo>
                <a:lnTo>
                  <a:pt x="625" y="2754"/>
                </a:lnTo>
                <a:lnTo>
                  <a:pt x="628" y="2763"/>
                </a:lnTo>
                <a:lnTo>
                  <a:pt x="630" y="2774"/>
                </a:lnTo>
                <a:lnTo>
                  <a:pt x="634" y="2785"/>
                </a:lnTo>
                <a:lnTo>
                  <a:pt x="635" y="2788"/>
                </a:lnTo>
                <a:lnTo>
                  <a:pt x="637" y="2791"/>
                </a:lnTo>
                <a:lnTo>
                  <a:pt x="641" y="2793"/>
                </a:lnTo>
                <a:lnTo>
                  <a:pt x="644" y="2794"/>
                </a:lnTo>
                <a:lnTo>
                  <a:pt x="653" y="2798"/>
                </a:lnTo>
                <a:lnTo>
                  <a:pt x="662" y="2801"/>
                </a:lnTo>
                <a:lnTo>
                  <a:pt x="668" y="2805"/>
                </a:lnTo>
                <a:lnTo>
                  <a:pt x="673" y="2810"/>
                </a:lnTo>
                <a:lnTo>
                  <a:pt x="678" y="2815"/>
                </a:lnTo>
                <a:lnTo>
                  <a:pt x="681" y="2820"/>
                </a:lnTo>
                <a:lnTo>
                  <a:pt x="687" y="2832"/>
                </a:lnTo>
                <a:lnTo>
                  <a:pt x="692" y="2843"/>
                </a:lnTo>
                <a:lnTo>
                  <a:pt x="697" y="2858"/>
                </a:lnTo>
                <a:lnTo>
                  <a:pt x="700" y="2869"/>
                </a:lnTo>
                <a:lnTo>
                  <a:pt x="700" y="2873"/>
                </a:lnTo>
                <a:lnTo>
                  <a:pt x="698" y="2875"/>
                </a:lnTo>
                <a:lnTo>
                  <a:pt x="694" y="2878"/>
                </a:lnTo>
                <a:lnTo>
                  <a:pt x="688" y="2882"/>
                </a:lnTo>
                <a:lnTo>
                  <a:pt x="678" y="2892"/>
                </a:lnTo>
                <a:lnTo>
                  <a:pt x="669" y="2899"/>
                </a:lnTo>
                <a:lnTo>
                  <a:pt x="665" y="2901"/>
                </a:lnTo>
                <a:lnTo>
                  <a:pt x="660" y="2903"/>
                </a:lnTo>
                <a:lnTo>
                  <a:pt x="655" y="2903"/>
                </a:lnTo>
                <a:lnTo>
                  <a:pt x="650" y="2903"/>
                </a:lnTo>
                <a:lnTo>
                  <a:pt x="647" y="2902"/>
                </a:lnTo>
                <a:lnTo>
                  <a:pt x="642" y="2900"/>
                </a:lnTo>
                <a:lnTo>
                  <a:pt x="639" y="2896"/>
                </a:lnTo>
                <a:lnTo>
                  <a:pt x="635" y="2893"/>
                </a:lnTo>
                <a:lnTo>
                  <a:pt x="628" y="2882"/>
                </a:lnTo>
                <a:lnTo>
                  <a:pt x="620" y="2871"/>
                </a:lnTo>
                <a:lnTo>
                  <a:pt x="614" y="2867"/>
                </a:lnTo>
                <a:lnTo>
                  <a:pt x="608" y="2863"/>
                </a:lnTo>
                <a:lnTo>
                  <a:pt x="600" y="2861"/>
                </a:lnTo>
                <a:lnTo>
                  <a:pt x="592" y="2861"/>
                </a:lnTo>
                <a:lnTo>
                  <a:pt x="584" y="2862"/>
                </a:lnTo>
                <a:lnTo>
                  <a:pt x="578" y="2864"/>
                </a:lnTo>
                <a:lnTo>
                  <a:pt x="571" y="2869"/>
                </a:lnTo>
                <a:lnTo>
                  <a:pt x="566" y="2875"/>
                </a:lnTo>
                <a:lnTo>
                  <a:pt x="558" y="2887"/>
                </a:lnTo>
                <a:lnTo>
                  <a:pt x="553" y="2898"/>
                </a:lnTo>
                <a:lnTo>
                  <a:pt x="551" y="2901"/>
                </a:lnTo>
                <a:lnTo>
                  <a:pt x="547" y="2903"/>
                </a:lnTo>
                <a:lnTo>
                  <a:pt x="542" y="2906"/>
                </a:lnTo>
                <a:lnTo>
                  <a:pt x="537" y="2907"/>
                </a:lnTo>
                <a:lnTo>
                  <a:pt x="533" y="2907"/>
                </a:lnTo>
                <a:lnTo>
                  <a:pt x="527" y="2906"/>
                </a:lnTo>
                <a:lnTo>
                  <a:pt x="521" y="2905"/>
                </a:lnTo>
                <a:lnTo>
                  <a:pt x="516" y="2902"/>
                </a:lnTo>
                <a:lnTo>
                  <a:pt x="509" y="2901"/>
                </a:lnTo>
                <a:lnTo>
                  <a:pt x="501" y="2899"/>
                </a:lnTo>
                <a:lnTo>
                  <a:pt x="491" y="2898"/>
                </a:lnTo>
                <a:lnTo>
                  <a:pt x="480" y="2896"/>
                </a:lnTo>
                <a:lnTo>
                  <a:pt x="457" y="2895"/>
                </a:lnTo>
                <a:lnTo>
                  <a:pt x="432" y="2896"/>
                </a:lnTo>
                <a:lnTo>
                  <a:pt x="410" y="2895"/>
                </a:lnTo>
                <a:lnTo>
                  <a:pt x="394" y="2894"/>
                </a:lnTo>
                <a:lnTo>
                  <a:pt x="387" y="2892"/>
                </a:lnTo>
                <a:lnTo>
                  <a:pt x="378" y="2888"/>
                </a:lnTo>
                <a:lnTo>
                  <a:pt x="370" y="2884"/>
                </a:lnTo>
                <a:lnTo>
                  <a:pt x="359" y="2878"/>
                </a:lnTo>
                <a:lnTo>
                  <a:pt x="346" y="2870"/>
                </a:lnTo>
                <a:lnTo>
                  <a:pt x="332" y="2862"/>
                </a:lnTo>
                <a:lnTo>
                  <a:pt x="320" y="2852"/>
                </a:lnTo>
                <a:lnTo>
                  <a:pt x="310" y="2846"/>
                </a:lnTo>
                <a:lnTo>
                  <a:pt x="306" y="2844"/>
                </a:lnTo>
                <a:lnTo>
                  <a:pt x="299" y="2844"/>
                </a:lnTo>
                <a:lnTo>
                  <a:pt x="291" y="2845"/>
                </a:lnTo>
                <a:lnTo>
                  <a:pt x="284" y="2846"/>
                </a:lnTo>
                <a:lnTo>
                  <a:pt x="281" y="2849"/>
                </a:lnTo>
                <a:lnTo>
                  <a:pt x="277" y="2854"/>
                </a:lnTo>
                <a:lnTo>
                  <a:pt x="272" y="2855"/>
                </a:lnTo>
                <a:lnTo>
                  <a:pt x="266" y="2855"/>
                </a:lnTo>
                <a:lnTo>
                  <a:pt x="259" y="2855"/>
                </a:lnTo>
                <a:lnTo>
                  <a:pt x="251" y="2855"/>
                </a:lnTo>
                <a:lnTo>
                  <a:pt x="243" y="2854"/>
                </a:lnTo>
                <a:lnTo>
                  <a:pt x="236" y="2852"/>
                </a:lnTo>
                <a:lnTo>
                  <a:pt x="228" y="2850"/>
                </a:lnTo>
                <a:lnTo>
                  <a:pt x="224" y="2848"/>
                </a:lnTo>
                <a:lnTo>
                  <a:pt x="211" y="2836"/>
                </a:lnTo>
                <a:lnTo>
                  <a:pt x="199" y="2823"/>
                </a:lnTo>
                <a:lnTo>
                  <a:pt x="184" y="2821"/>
                </a:lnTo>
                <a:lnTo>
                  <a:pt x="174" y="2818"/>
                </a:lnTo>
                <a:lnTo>
                  <a:pt x="165" y="2815"/>
                </a:lnTo>
                <a:lnTo>
                  <a:pt x="157" y="2814"/>
                </a:lnTo>
                <a:lnTo>
                  <a:pt x="148" y="2814"/>
                </a:lnTo>
                <a:lnTo>
                  <a:pt x="138" y="2815"/>
                </a:lnTo>
                <a:lnTo>
                  <a:pt x="127" y="2819"/>
                </a:lnTo>
                <a:lnTo>
                  <a:pt x="115" y="2820"/>
                </a:lnTo>
                <a:lnTo>
                  <a:pt x="108" y="2823"/>
                </a:lnTo>
                <a:lnTo>
                  <a:pt x="105" y="2823"/>
                </a:lnTo>
                <a:lnTo>
                  <a:pt x="104" y="2819"/>
                </a:lnTo>
                <a:lnTo>
                  <a:pt x="105" y="2811"/>
                </a:lnTo>
                <a:lnTo>
                  <a:pt x="105" y="2804"/>
                </a:lnTo>
                <a:lnTo>
                  <a:pt x="104" y="2796"/>
                </a:lnTo>
                <a:lnTo>
                  <a:pt x="102" y="2793"/>
                </a:lnTo>
                <a:lnTo>
                  <a:pt x="100" y="2789"/>
                </a:lnTo>
                <a:lnTo>
                  <a:pt x="96" y="2787"/>
                </a:lnTo>
                <a:lnTo>
                  <a:pt x="93" y="2785"/>
                </a:lnTo>
                <a:lnTo>
                  <a:pt x="79" y="2777"/>
                </a:lnTo>
                <a:lnTo>
                  <a:pt x="66" y="2770"/>
                </a:lnTo>
                <a:lnTo>
                  <a:pt x="60" y="2767"/>
                </a:lnTo>
                <a:lnTo>
                  <a:pt x="55" y="2763"/>
                </a:lnTo>
                <a:lnTo>
                  <a:pt x="50" y="2758"/>
                </a:lnTo>
                <a:lnTo>
                  <a:pt x="48" y="2752"/>
                </a:lnTo>
                <a:lnTo>
                  <a:pt x="48" y="2741"/>
                </a:lnTo>
                <a:lnTo>
                  <a:pt x="49" y="2728"/>
                </a:lnTo>
                <a:lnTo>
                  <a:pt x="49" y="2720"/>
                </a:lnTo>
                <a:lnTo>
                  <a:pt x="47" y="2714"/>
                </a:lnTo>
                <a:lnTo>
                  <a:pt x="44" y="2711"/>
                </a:lnTo>
                <a:lnTo>
                  <a:pt x="42" y="2709"/>
                </a:lnTo>
                <a:lnTo>
                  <a:pt x="38" y="2705"/>
                </a:lnTo>
                <a:lnTo>
                  <a:pt x="33" y="2703"/>
                </a:lnTo>
                <a:lnTo>
                  <a:pt x="25" y="2698"/>
                </a:lnTo>
                <a:lnTo>
                  <a:pt x="20" y="2693"/>
                </a:lnTo>
                <a:lnTo>
                  <a:pt x="17" y="2689"/>
                </a:lnTo>
                <a:lnTo>
                  <a:pt x="14" y="2686"/>
                </a:lnTo>
                <a:lnTo>
                  <a:pt x="13" y="2678"/>
                </a:lnTo>
                <a:lnTo>
                  <a:pt x="14" y="2668"/>
                </a:lnTo>
                <a:lnTo>
                  <a:pt x="13" y="2659"/>
                </a:lnTo>
                <a:lnTo>
                  <a:pt x="14" y="2653"/>
                </a:lnTo>
                <a:lnTo>
                  <a:pt x="16" y="2650"/>
                </a:lnTo>
                <a:lnTo>
                  <a:pt x="18" y="2648"/>
                </a:lnTo>
                <a:lnTo>
                  <a:pt x="22" y="2648"/>
                </a:lnTo>
                <a:lnTo>
                  <a:pt x="28" y="2647"/>
                </a:lnTo>
                <a:lnTo>
                  <a:pt x="33" y="2646"/>
                </a:lnTo>
                <a:lnTo>
                  <a:pt x="41" y="2644"/>
                </a:lnTo>
                <a:lnTo>
                  <a:pt x="47" y="2641"/>
                </a:lnTo>
                <a:lnTo>
                  <a:pt x="54" y="2637"/>
                </a:lnTo>
                <a:lnTo>
                  <a:pt x="58" y="2634"/>
                </a:lnTo>
                <a:lnTo>
                  <a:pt x="63" y="2629"/>
                </a:lnTo>
                <a:lnTo>
                  <a:pt x="68" y="2624"/>
                </a:lnTo>
                <a:lnTo>
                  <a:pt x="69" y="2619"/>
                </a:lnTo>
                <a:lnTo>
                  <a:pt x="71" y="2610"/>
                </a:lnTo>
                <a:lnTo>
                  <a:pt x="73" y="2600"/>
                </a:lnTo>
                <a:lnTo>
                  <a:pt x="75" y="2596"/>
                </a:lnTo>
                <a:lnTo>
                  <a:pt x="76" y="2593"/>
                </a:lnTo>
                <a:lnTo>
                  <a:pt x="80" y="2591"/>
                </a:lnTo>
                <a:lnTo>
                  <a:pt x="85" y="2591"/>
                </a:lnTo>
                <a:lnTo>
                  <a:pt x="89" y="2592"/>
                </a:lnTo>
                <a:lnTo>
                  <a:pt x="94" y="2591"/>
                </a:lnTo>
                <a:lnTo>
                  <a:pt x="98" y="2588"/>
                </a:lnTo>
                <a:lnTo>
                  <a:pt x="101" y="2586"/>
                </a:lnTo>
                <a:lnTo>
                  <a:pt x="102" y="2581"/>
                </a:lnTo>
                <a:lnTo>
                  <a:pt x="105" y="2577"/>
                </a:lnTo>
                <a:lnTo>
                  <a:pt x="106" y="2571"/>
                </a:lnTo>
                <a:lnTo>
                  <a:pt x="106" y="2564"/>
                </a:lnTo>
                <a:lnTo>
                  <a:pt x="105" y="2547"/>
                </a:lnTo>
                <a:lnTo>
                  <a:pt x="104" y="2530"/>
                </a:lnTo>
                <a:lnTo>
                  <a:pt x="102" y="2515"/>
                </a:lnTo>
                <a:lnTo>
                  <a:pt x="100" y="2503"/>
                </a:lnTo>
                <a:lnTo>
                  <a:pt x="100" y="2498"/>
                </a:lnTo>
                <a:lnTo>
                  <a:pt x="100" y="2493"/>
                </a:lnTo>
                <a:lnTo>
                  <a:pt x="101" y="2489"/>
                </a:lnTo>
                <a:lnTo>
                  <a:pt x="102" y="2484"/>
                </a:lnTo>
                <a:lnTo>
                  <a:pt x="108" y="2474"/>
                </a:lnTo>
                <a:lnTo>
                  <a:pt x="117" y="2466"/>
                </a:lnTo>
                <a:lnTo>
                  <a:pt x="125" y="2458"/>
                </a:lnTo>
                <a:lnTo>
                  <a:pt x="131" y="2448"/>
                </a:lnTo>
                <a:lnTo>
                  <a:pt x="137" y="2436"/>
                </a:lnTo>
                <a:lnTo>
                  <a:pt x="140" y="2422"/>
                </a:lnTo>
                <a:lnTo>
                  <a:pt x="143" y="2414"/>
                </a:lnTo>
                <a:lnTo>
                  <a:pt x="146" y="2405"/>
                </a:lnTo>
                <a:lnTo>
                  <a:pt x="150" y="2397"/>
                </a:lnTo>
                <a:lnTo>
                  <a:pt x="155" y="2389"/>
                </a:lnTo>
                <a:lnTo>
                  <a:pt x="165" y="2372"/>
                </a:lnTo>
                <a:lnTo>
                  <a:pt x="175" y="2358"/>
                </a:lnTo>
                <a:lnTo>
                  <a:pt x="184" y="2342"/>
                </a:lnTo>
                <a:lnTo>
                  <a:pt x="194" y="2326"/>
                </a:lnTo>
                <a:lnTo>
                  <a:pt x="201" y="2308"/>
                </a:lnTo>
                <a:lnTo>
                  <a:pt x="208" y="2291"/>
                </a:lnTo>
                <a:lnTo>
                  <a:pt x="215" y="2275"/>
                </a:lnTo>
                <a:lnTo>
                  <a:pt x="220" y="2260"/>
                </a:lnTo>
                <a:lnTo>
                  <a:pt x="222" y="2247"/>
                </a:lnTo>
                <a:lnTo>
                  <a:pt x="222" y="2237"/>
                </a:lnTo>
                <a:lnTo>
                  <a:pt x="222" y="2232"/>
                </a:lnTo>
                <a:lnTo>
                  <a:pt x="220" y="2228"/>
                </a:lnTo>
                <a:lnTo>
                  <a:pt x="218" y="2226"/>
                </a:lnTo>
                <a:lnTo>
                  <a:pt x="214" y="2224"/>
                </a:lnTo>
                <a:lnTo>
                  <a:pt x="211" y="2222"/>
                </a:lnTo>
                <a:lnTo>
                  <a:pt x="206" y="2221"/>
                </a:lnTo>
                <a:lnTo>
                  <a:pt x="200" y="2220"/>
                </a:lnTo>
                <a:lnTo>
                  <a:pt x="194" y="2220"/>
                </a:lnTo>
                <a:lnTo>
                  <a:pt x="181" y="2220"/>
                </a:lnTo>
                <a:lnTo>
                  <a:pt x="173" y="2219"/>
                </a:lnTo>
                <a:lnTo>
                  <a:pt x="169" y="2218"/>
                </a:lnTo>
                <a:lnTo>
                  <a:pt x="167" y="2216"/>
                </a:lnTo>
                <a:lnTo>
                  <a:pt x="165" y="2214"/>
                </a:lnTo>
                <a:lnTo>
                  <a:pt x="164" y="2210"/>
                </a:lnTo>
                <a:lnTo>
                  <a:pt x="165" y="2208"/>
                </a:lnTo>
                <a:lnTo>
                  <a:pt x="167" y="2206"/>
                </a:lnTo>
                <a:lnTo>
                  <a:pt x="173" y="2202"/>
                </a:lnTo>
                <a:lnTo>
                  <a:pt x="178" y="2200"/>
                </a:lnTo>
                <a:lnTo>
                  <a:pt x="183" y="2196"/>
                </a:lnTo>
                <a:lnTo>
                  <a:pt x="186" y="2194"/>
                </a:lnTo>
                <a:lnTo>
                  <a:pt x="186" y="2193"/>
                </a:lnTo>
                <a:lnTo>
                  <a:pt x="186" y="2190"/>
                </a:lnTo>
                <a:lnTo>
                  <a:pt x="184" y="2188"/>
                </a:lnTo>
                <a:lnTo>
                  <a:pt x="182" y="2187"/>
                </a:lnTo>
                <a:lnTo>
                  <a:pt x="171" y="2177"/>
                </a:lnTo>
                <a:lnTo>
                  <a:pt x="159" y="2169"/>
                </a:lnTo>
                <a:lnTo>
                  <a:pt x="154" y="2163"/>
                </a:lnTo>
                <a:lnTo>
                  <a:pt x="149" y="2157"/>
                </a:lnTo>
                <a:lnTo>
                  <a:pt x="143" y="2149"/>
                </a:lnTo>
                <a:lnTo>
                  <a:pt x="138" y="2139"/>
                </a:lnTo>
                <a:lnTo>
                  <a:pt x="131" y="2118"/>
                </a:lnTo>
                <a:lnTo>
                  <a:pt x="125" y="2098"/>
                </a:lnTo>
                <a:lnTo>
                  <a:pt x="123" y="2089"/>
                </a:lnTo>
                <a:lnTo>
                  <a:pt x="120" y="2081"/>
                </a:lnTo>
                <a:lnTo>
                  <a:pt x="117" y="2075"/>
                </a:lnTo>
                <a:lnTo>
                  <a:pt x="113" y="2069"/>
                </a:lnTo>
                <a:lnTo>
                  <a:pt x="107" y="2062"/>
                </a:lnTo>
                <a:lnTo>
                  <a:pt x="104" y="2054"/>
                </a:lnTo>
                <a:lnTo>
                  <a:pt x="102" y="2050"/>
                </a:lnTo>
                <a:lnTo>
                  <a:pt x="102" y="2046"/>
                </a:lnTo>
                <a:lnTo>
                  <a:pt x="102" y="2043"/>
                </a:lnTo>
                <a:lnTo>
                  <a:pt x="104" y="2038"/>
                </a:lnTo>
                <a:lnTo>
                  <a:pt x="105" y="2035"/>
                </a:lnTo>
                <a:lnTo>
                  <a:pt x="105" y="2031"/>
                </a:lnTo>
                <a:lnTo>
                  <a:pt x="105" y="2027"/>
                </a:lnTo>
                <a:lnTo>
                  <a:pt x="102" y="2026"/>
                </a:lnTo>
                <a:lnTo>
                  <a:pt x="100" y="2025"/>
                </a:lnTo>
                <a:lnTo>
                  <a:pt x="98" y="2025"/>
                </a:lnTo>
                <a:lnTo>
                  <a:pt x="94" y="2025"/>
                </a:lnTo>
                <a:lnTo>
                  <a:pt x="91" y="2027"/>
                </a:lnTo>
                <a:lnTo>
                  <a:pt x="83" y="2031"/>
                </a:lnTo>
                <a:lnTo>
                  <a:pt x="77" y="2032"/>
                </a:lnTo>
                <a:lnTo>
                  <a:pt x="75" y="2031"/>
                </a:lnTo>
                <a:lnTo>
                  <a:pt x="73" y="2030"/>
                </a:lnTo>
                <a:lnTo>
                  <a:pt x="70" y="2027"/>
                </a:lnTo>
                <a:lnTo>
                  <a:pt x="68" y="2025"/>
                </a:lnTo>
                <a:lnTo>
                  <a:pt x="66" y="2018"/>
                </a:lnTo>
                <a:lnTo>
                  <a:pt x="63" y="2013"/>
                </a:lnTo>
                <a:lnTo>
                  <a:pt x="61" y="2011"/>
                </a:lnTo>
                <a:lnTo>
                  <a:pt x="57" y="2010"/>
                </a:lnTo>
                <a:lnTo>
                  <a:pt x="52" y="2008"/>
                </a:lnTo>
                <a:lnTo>
                  <a:pt x="47" y="2008"/>
                </a:lnTo>
                <a:lnTo>
                  <a:pt x="38" y="2008"/>
                </a:lnTo>
                <a:lnTo>
                  <a:pt x="32" y="2007"/>
                </a:lnTo>
                <a:lnTo>
                  <a:pt x="26" y="2005"/>
                </a:lnTo>
                <a:lnTo>
                  <a:pt x="20" y="2001"/>
                </a:lnTo>
                <a:lnTo>
                  <a:pt x="17" y="1998"/>
                </a:lnTo>
                <a:lnTo>
                  <a:pt x="13" y="1993"/>
                </a:lnTo>
                <a:lnTo>
                  <a:pt x="11" y="1987"/>
                </a:lnTo>
                <a:lnTo>
                  <a:pt x="10" y="1980"/>
                </a:lnTo>
                <a:lnTo>
                  <a:pt x="7" y="1967"/>
                </a:lnTo>
                <a:lnTo>
                  <a:pt x="7" y="1954"/>
                </a:lnTo>
                <a:lnTo>
                  <a:pt x="5" y="1943"/>
                </a:lnTo>
                <a:lnTo>
                  <a:pt x="3" y="1934"/>
                </a:lnTo>
                <a:lnTo>
                  <a:pt x="0" y="1928"/>
                </a:lnTo>
                <a:lnTo>
                  <a:pt x="0" y="1923"/>
                </a:lnTo>
                <a:lnTo>
                  <a:pt x="1" y="1917"/>
                </a:lnTo>
                <a:lnTo>
                  <a:pt x="4" y="1911"/>
                </a:lnTo>
                <a:lnTo>
                  <a:pt x="7" y="1900"/>
                </a:lnTo>
                <a:lnTo>
                  <a:pt x="11" y="1891"/>
                </a:lnTo>
                <a:lnTo>
                  <a:pt x="11" y="1881"/>
                </a:lnTo>
                <a:lnTo>
                  <a:pt x="10" y="1869"/>
                </a:lnTo>
                <a:lnTo>
                  <a:pt x="10" y="1857"/>
                </a:lnTo>
                <a:lnTo>
                  <a:pt x="10" y="1847"/>
                </a:lnTo>
                <a:lnTo>
                  <a:pt x="11" y="1842"/>
                </a:lnTo>
                <a:lnTo>
                  <a:pt x="12" y="1837"/>
                </a:lnTo>
                <a:lnTo>
                  <a:pt x="13" y="1833"/>
                </a:lnTo>
                <a:lnTo>
                  <a:pt x="16" y="1828"/>
                </a:lnTo>
                <a:lnTo>
                  <a:pt x="19" y="1824"/>
                </a:lnTo>
                <a:lnTo>
                  <a:pt x="23" y="1821"/>
                </a:lnTo>
                <a:lnTo>
                  <a:pt x="28" y="1819"/>
                </a:lnTo>
                <a:lnTo>
                  <a:pt x="32" y="1818"/>
                </a:lnTo>
                <a:lnTo>
                  <a:pt x="41" y="1817"/>
                </a:lnTo>
                <a:lnTo>
                  <a:pt x="47" y="1815"/>
                </a:lnTo>
                <a:lnTo>
                  <a:pt x="49" y="1811"/>
                </a:lnTo>
                <a:lnTo>
                  <a:pt x="52" y="1804"/>
                </a:lnTo>
                <a:lnTo>
                  <a:pt x="55" y="1796"/>
                </a:lnTo>
                <a:lnTo>
                  <a:pt x="60" y="1789"/>
                </a:lnTo>
                <a:lnTo>
                  <a:pt x="63" y="1785"/>
                </a:lnTo>
                <a:lnTo>
                  <a:pt x="68" y="1783"/>
                </a:lnTo>
                <a:lnTo>
                  <a:pt x="73" y="1780"/>
                </a:lnTo>
                <a:lnTo>
                  <a:pt x="80" y="1779"/>
                </a:lnTo>
                <a:lnTo>
                  <a:pt x="86" y="1777"/>
                </a:lnTo>
                <a:lnTo>
                  <a:pt x="92" y="1773"/>
                </a:lnTo>
                <a:lnTo>
                  <a:pt x="95" y="1768"/>
                </a:lnTo>
                <a:lnTo>
                  <a:pt x="98" y="1761"/>
                </a:lnTo>
                <a:lnTo>
                  <a:pt x="99" y="1755"/>
                </a:lnTo>
                <a:lnTo>
                  <a:pt x="100" y="1749"/>
                </a:lnTo>
                <a:lnTo>
                  <a:pt x="100" y="1743"/>
                </a:lnTo>
                <a:lnTo>
                  <a:pt x="99" y="1737"/>
                </a:lnTo>
                <a:lnTo>
                  <a:pt x="98" y="1734"/>
                </a:lnTo>
                <a:lnTo>
                  <a:pt x="95" y="1728"/>
                </a:lnTo>
                <a:lnTo>
                  <a:pt x="92" y="1723"/>
                </a:lnTo>
                <a:lnTo>
                  <a:pt x="88" y="1718"/>
                </a:lnTo>
                <a:lnTo>
                  <a:pt x="80" y="1708"/>
                </a:lnTo>
                <a:lnTo>
                  <a:pt x="73" y="1701"/>
                </a:lnTo>
                <a:lnTo>
                  <a:pt x="71" y="1697"/>
                </a:lnTo>
                <a:lnTo>
                  <a:pt x="69" y="1692"/>
                </a:lnTo>
                <a:lnTo>
                  <a:pt x="68" y="1685"/>
                </a:lnTo>
                <a:lnTo>
                  <a:pt x="68" y="1679"/>
                </a:lnTo>
                <a:lnTo>
                  <a:pt x="69" y="1671"/>
                </a:lnTo>
                <a:lnTo>
                  <a:pt x="71" y="1664"/>
                </a:lnTo>
                <a:lnTo>
                  <a:pt x="75" y="1658"/>
                </a:lnTo>
                <a:lnTo>
                  <a:pt x="80" y="1652"/>
                </a:lnTo>
                <a:lnTo>
                  <a:pt x="94" y="1639"/>
                </a:lnTo>
                <a:lnTo>
                  <a:pt x="110" y="1623"/>
                </a:lnTo>
                <a:lnTo>
                  <a:pt x="124" y="1610"/>
                </a:lnTo>
                <a:lnTo>
                  <a:pt x="136" y="1601"/>
                </a:lnTo>
                <a:lnTo>
                  <a:pt x="140" y="1598"/>
                </a:lnTo>
                <a:lnTo>
                  <a:pt x="145" y="1597"/>
                </a:lnTo>
                <a:lnTo>
                  <a:pt x="150" y="1598"/>
                </a:lnTo>
                <a:lnTo>
                  <a:pt x="155" y="1600"/>
                </a:lnTo>
                <a:lnTo>
                  <a:pt x="158" y="1602"/>
                </a:lnTo>
                <a:lnTo>
                  <a:pt x="163" y="1606"/>
                </a:lnTo>
                <a:lnTo>
                  <a:pt x="167" y="1609"/>
                </a:lnTo>
                <a:lnTo>
                  <a:pt x="170" y="1614"/>
                </a:lnTo>
                <a:lnTo>
                  <a:pt x="174" y="1620"/>
                </a:lnTo>
                <a:lnTo>
                  <a:pt x="178" y="1623"/>
                </a:lnTo>
                <a:lnTo>
                  <a:pt x="183" y="1627"/>
                </a:lnTo>
                <a:lnTo>
                  <a:pt x="189" y="1630"/>
                </a:lnTo>
                <a:lnTo>
                  <a:pt x="195" y="1632"/>
                </a:lnTo>
                <a:lnTo>
                  <a:pt x="202" y="1633"/>
                </a:lnTo>
                <a:lnTo>
                  <a:pt x="209" y="1632"/>
                </a:lnTo>
                <a:lnTo>
                  <a:pt x="215" y="1630"/>
                </a:lnTo>
                <a:lnTo>
                  <a:pt x="221" y="1627"/>
                </a:lnTo>
                <a:lnTo>
                  <a:pt x="226" y="1622"/>
                </a:lnTo>
                <a:lnTo>
                  <a:pt x="230" y="1617"/>
                </a:lnTo>
                <a:lnTo>
                  <a:pt x="233" y="1613"/>
                </a:lnTo>
                <a:lnTo>
                  <a:pt x="236" y="1608"/>
                </a:lnTo>
                <a:lnTo>
                  <a:pt x="239" y="1604"/>
                </a:lnTo>
                <a:lnTo>
                  <a:pt x="243" y="1603"/>
                </a:lnTo>
                <a:lnTo>
                  <a:pt x="247" y="1602"/>
                </a:lnTo>
                <a:lnTo>
                  <a:pt x="253" y="1602"/>
                </a:lnTo>
                <a:lnTo>
                  <a:pt x="257" y="1602"/>
                </a:lnTo>
                <a:lnTo>
                  <a:pt x="261" y="1602"/>
                </a:lnTo>
                <a:lnTo>
                  <a:pt x="263" y="1600"/>
                </a:lnTo>
                <a:lnTo>
                  <a:pt x="265" y="1596"/>
                </a:lnTo>
                <a:lnTo>
                  <a:pt x="268" y="1589"/>
                </a:lnTo>
                <a:lnTo>
                  <a:pt x="268" y="1585"/>
                </a:lnTo>
                <a:lnTo>
                  <a:pt x="270" y="1582"/>
                </a:lnTo>
                <a:lnTo>
                  <a:pt x="272" y="1578"/>
                </a:lnTo>
                <a:lnTo>
                  <a:pt x="275" y="1576"/>
                </a:lnTo>
                <a:lnTo>
                  <a:pt x="281" y="1571"/>
                </a:lnTo>
                <a:lnTo>
                  <a:pt x="288" y="1570"/>
                </a:lnTo>
                <a:lnTo>
                  <a:pt x="291" y="1569"/>
                </a:lnTo>
                <a:lnTo>
                  <a:pt x="295" y="1567"/>
                </a:lnTo>
                <a:lnTo>
                  <a:pt x="296" y="1566"/>
                </a:lnTo>
                <a:lnTo>
                  <a:pt x="299" y="1564"/>
                </a:lnTo>
                <a:lnTo>
                  <a:pt x="299" y="1560"/>
                </a:lnTo>
                <a:lnTo>
                  <a:pt x="299" y="1557"/>
                </a:lnTo>
                <a:lnTo>
                  <a:pt x="297" y="1552"/>
                </a:lnTo>
                <a:lnTo>
                  <a:pt x="295" y="1547"/>
                </a:lnTo>
                <a:lnTo>
                  <a:pt x="293" y="1535"/>
                </a:lnTo>
                <a:lnTo>
                  <a:pt x="290" y="1525"/>
                </a:lnTo>
                <a:lnTo>
                  <a:pt x="291" y="1515"/>
                </a:lnTo>
                <a:lnTo>
                  <a:pt x="293" y="1506"/>
                </a:lnTo>
                <a:lnTo>
                  <a:pt x="294" y="1496"/>
                </a:lnTo>
                <a:lnTo>
                  <a:pt x="294" y="1484"/>
                </a:lnTo>
                <a:lnTo>
                  <a:pt x="295" y="1472"/>
                </a:lnTo>
                <a:lnTo>
                  <a:pt x="299" y="1458"/>
                </a:lnTo>
                <a:lnTo>
                  <a:pt x="303" y="1447"/>
                </a:lnTo>
                <a:lnTo>
                  <a:pt x="307" y="1438"/>
                </a:lnTo>
                <a:lnTo>
                  <a:pt x="309" y="1433"/>
                </a:lnTo>
                <a:lnTo>
                  <a:pt x="310" y="1428"/>
                </a:lnTo>
                <a:lnTo>
                  <a:pt x="312" y="1422"/>
                </a:lnTo>
                <a:lnTo>
                  <a:pt x="312" y="1417"/>
                </a:lnTo>
                <a:lnTo>
                  <a:pt x="310" y="1403"/>
                </a:lnTo>
                <a:lnTo>
                  <a:pt x="307" y="1393"/>
                </a:lnTo>
                <a:lnTo>
                  <a:pt x="304" y="1388"/>
                </a:lnTo>
                <a:lnTo>
                  <a:pt x="301" y="1383"/>
                </a:lnTo>
                <a:lnTo>
                  <a:pt x="297" y="1380"/>
                </a:lnTo>
                <a:lnTo>
                  <a:pt x="293" y="1376"/>
                </a:lnTo>
                <a:lnTo>
                  <a:pt x="282" y="1368"/>
                </a:lnTo>
                <a:lnTo>
                  <a:pt x="275" y="1361"/>
                </a:lnTo>
                <a:lnTo>
                  <a:pt x="271" y="1356"/>
                </a:lnTo>
                <a:lnTo>
                  <a:pt x="269" y="1351"/>
                </a:lnTo>
                <a:lnTo>
                  <a:pt x="268" y="1345"/>
                </a:lnTo>
                <a:lnTo>
                  <a:pt x="268" y="1338"/>
                </a:lnTo>
                <a:lnTo>
                  <a:pt x="269" y="1321"/>
                </a:lnTo>
                <a:lnTo>
                  <a:pt x="269" y="1302"/>
                </a:lnTo>
                <a:lnTo>
                  <a:pt x="268" y="1294"/>
                </a:lnTo>
                <a:lnTo>
                  <a:pt x="268" y="1286"/>
                </a:lnTo>
                <a:lnTo>
                  <a:pt x="266" y="1279"/>
                </a:lnTo>
                <a:lnTo>
                  <a:pt x="265" y="1274"/>
                </a:lnTo>
                <a:lnTo>
                  <a:pt x="262" y="1269"/>
                </a:lnTo>
                <a:lnTo>
                  <a:pt x="258" y="1267"/>
                </a:lnTo>
                <a:lnTo>
                  <a:pt x="255" y="1266"/>
                </a:lnTo>
                <a:lnTo>
                  <a:pt x="250" y="1264"/>
                </a:lnTo>
                <a:lnTo>
                  <a:pt x="240" y="1264"/>
                </a:lnTo>
                <a:lnTo>
                  <a:pt x="231" y="1266"/>
                </a:lnTo>
                <a:lnTo>
                  <a:pt x="220" y="1266"/>
                </a:lnTo>
                <a:lnTo>
                  <a:pt x="208" y="1266"/>
                </a:lnTo>
                <a:lnTo>
                  <a:pt x="194" y="1263"/>
                </a:lnTo>
                <a:lnTo>
                  <a:pt x="178" y="1258"/>
                </a:lnTo>
                <a:lnTo>
                  <a:pt x="164" y="1251"/>
                </a:lnTo>
                <a:lnTo>
                  <a:pt x="154" y="1243"/>
                </a:lnTo>
                <a:lnTo>
                  <a:pt x="149" y="1239"/>
                </a:lnTo>
                <a:lnTo>
                  <a:pt x="145" y="1235"/>
                </a:lnTo>
                <a:lnTo>
                  <a:pt x="143" y="1231"/>
                </a:lnTo>
                <a:lnTo>
                  <a:pt x="140" y="1226"/>
                </a:lnTo>
                <a:lnTo>
                  <a:pt x="137" y="1219"/>
                </a:lnTo>
                <a:lnTo>
                  <a:pt x="134" y="1216"/>
                </a:lnTo>
                <a:lnTo>
                  <a:pt x="130" y="1214"/>
                </a:lnTo>
                <a:lnTo>
                  <a:pt x="121" y="1214"/>
                </a:lnTo>
                <a:lnTo>
                  <a:pt x="117" y="1214"/>
                </a:lnTo>
                <a:lnTo>
                  <a:pt x="113" y="1213"/>
                </a:lnTo>
                <a:lnTo>
                  <a:pt x="111" y="1212"/>
                </a:lnTo>
                <a:lnTo>
                  <a:pt x="108" y="1211"/>
                </a:lnTo>
                <a:lnTo>
                  <a:pt x="108" y="1209"/>
                </a:lnTo>
                <a:lnTo>
                  <a:pt x="108" y="1206"/>
                </a:lnTo>
                <a:lnTo>
                  <a:pt x="110" y="1203"/>
                </a:lnTo>
                <a:lnTo>
                  <a:pt x="112" y="1199"/>
                </a:lnTo>
                <a:lnTo>
                  <a:pt x="115" y="1195"/>
                </a:lnTo>
                <a:lnTo>
                  <a:pt x="118" y="1192"/>
                </a:lnTo>
                <a:lnTo>
                  <a:pt x="119" y="1188"/>
                </a:lnTo>
                <a:lnTo>
                  <a:pt x="119" y="1185"/>
                </a:lnTo>
                <a:lnTo>
                  <a:pt x="120" y="1178"/>
                </a:lnTo>
                <a:lnTo>
                  <a:pt x="120" y="1172"/>
                </a:lnTo>
                <a:lnTo>
                  <a:pt x="121" y="1169"/>
                </a:lnTo>
                <a:lnTo>
                  <a:pt x="121" y="1167"/>
                </a:lnTo>
                <a:lnTo>
                  <a:pt x="124" y="1166"/>
                </a:lnTo>
                <a:lnTo>
                  <a:pt x="125" y="1165"/>
                </a:lnTo>
                <a:lnTo>
                  <a:pt x="130" y="1166"/>
                </a:lnTo>
                <a:lnTo>
                  <a:pt x="136" y="1170"/>
                </a:lnTo>
                <a:lnTo>
                  <a:pt x="139" y="1173"/>
                </a:lnTo>
                <a:lnTo>
                  <a:pt x="143" y="1174"/>
                </a:lnTo>
                <a:lnTo>
                  <a:pt x="146" y="1174"/>
                </a:lnTo>
                <a:lnTo>
                  <a:pt x="149" y="1173"/>
                </a:lnTo>
                <a:lnTo>
                  <a:pt x="152" y="1172"/>
                </a:lnTo>
                <a:lnTo>
                  <a:pt x="155" y="1169"/>
                </a:lnTo>
                <a:lnTo>
                  <a:pt x="156" y="1165"/>
                </a:lnTo>
                <a:lnTo>
                  <a:pt x="156" y="1161"/>
                </a:lnTo>
                <a:lnTo>
                  <a:pt x="154" y="1150"/>
                </a:lnTo>
                <a:lnTo>
                  <a:pt x="151" y="1140"/>
                </a:lnTo>
                <a:lnTo>
                  <a:pt x="151" y="1135"/>
                </a:lnTo>
                <a:lnTo>
                  <a:pt x="152" y="1130"/>
                </a:lnTo>
                <a:lnTo>
                  <a:pt x="155" y="1128"/>
                </a:lnTo>
                <a:lnTo>
                  <a:pt x="159" y="1125"/>
                </a:lnTo>
                <a:lnTo>
                  <a:pt x="169" y="1124"/>
                </a:lnTo>
                <a:lnTo>
                  <a:pt x="177" y="1123"/>
                </a:lnTo>
                <a:lnTo>
                  <a:pt x="184" y="1121"/>
                </a:lnTo>
                <a:lnTo>
                  <a:pt x="193" y="1116"/>
                </a:lnTo>
                <a:lnTo>
                  <a:pt x="200" y="1110"/>
                </a:lnTo>
                <a:lnTo>
                  <a:pt x="208" y="1105"/>
                </a:lnTo>
                <a:lnTo>
                  <a:pt x="219" y="1102"/>
                </a:lnTo>
                <a:lnTo>
                  <a:pt x="234" y="1098"/>
                </a:lnTo>
                <a:lnTo>
                  <a:pt x="252" y="1096"/>
                </a:lnTo>
                <a:lnTo>
                  <a:pt x="268" y="1091"/>
                </a:lnTo>
                <a:lnTo>
                  <a:pt x="274" y="1087"/>
                </a:lnTo>
                <a:lnTo>
                  <a:pt x="280" y="1084"/>
                </a:lnTo>
                <a:lnTo>
                  <a:pt x="284" y="1080"/>
                </a:lnTo>
                <a:lnTo>
                  <a:pt x="288" y="1077"/>
                </a:lnTo>
                <a:lnTo>
                  <a:pt x="293" y="1067"/>
                </a:lnTo>
                <a:lnTo>
                  <a:pt x="296" y="1060"/>
                </a:lnTo>
                <a:lnTo>
                  <a:pt x="296" y="1056"/>
                </a:lnTo>
                <a:lnTo>
                  <a:pt x="296" y="1053"/>
                </a:lnTo>
                <a:lnTo>
                  <a:pt x="295" y="1050"/>
                </a:lnTo>
                <a:lnTo>
                  <a:pt x="293" y="1047"/>
                </a:lnTo>
                <a:lnTo>
                  <a:pt x="290" y="1044"/>
                </a:lnTo>
                <a:lnTo>
                  <a:pt x="288" y="1043"/>
                </a:lnTo>
                <a:lnTo>
                  <a:pt x="284" y="1043"/>
                </a:lnTo>
                <a:lnTo>
                  <a:pt x="280" y="1044"/>
                </a:lnTo>
                <a:lnTo>
                  <a:pt x="271" y="1046"/>
                </a:lnTo>
                <a:lnTo>
                  <a:pt x="263" y="1049"/>
                </a:lnTo>
                <a:lnTo>
                  <a:pt x="258" y="1049"/>
                </a:lnTo>
                <a:lnTo>
                  <a:pt x="253" y="1049"/>
                </a:lnTo>
                <a:lnTo>
                  <a:pt x="247" y="1049"/>
                </a:lnTo>
                <a:lnTo>
                  <a:pt x="241" y="1047"/>
                </a:lnTo>
                <a:lnTo>
                  <a:pt x="236" y="1044"/>
                </a:lnTo>
                <a:lnTo>
                  <a:pt x="230" y="1042"/>
                </a:lnTo>
                <a:lnTo>
                  <a:pt x="225" y="1040"/>
                </a:lnTo>
                <a:lnTo>
                  <a:pt x="221" y="1036"/>
                </a:lnTo>
                <a:lnTo>
                  <a:pt x="219" y="1031"/>
                </a:lnTo>
                <a:lnTo>
                  <a:pt x="217" y="1025"/>
                </a:lnTo>
                <a:lnTo>
                  <a:pt x="215" y="1017"/>
                </a:lnTo>
                <a:lnTo>
                  <a:pt x="214" y="1010"/>
                </a:lnTo>
                <a:lnTo>
                  <a:pt x="212" y="992"/>
                </a:lnTo>
                <a:lnTo>
                  <a:pt x="209" y="976"/>
                </a:lnTo>
                <a:lnTo>
                  <a:pt x="208" y="967"/>
                </a:lnTo>
                <a:lnTo>
                  <a:pt x="206" y="960"/>
                </a:lnTo>
                <a:lnTo>
                  <a:pt x="203" y="954"/>
                </a:lnTo>
                <a:lnTo>
                  <a:pt x="200" y="947"/>
                </a:lnTo>
                <a:lnTo>
                  <a:pt x="193" y="936"/>
                </a:lnTo>
                <a:lnTo>
                  <a:pt x="183" y="927"/>
                </a:lnTo>
                <a:lnTo>
                  <a:pt x="175" y="917"/>
                </a:lnTo>
                <a:lnTo>
                  <a:pt x="167" y="904"/>
                </a:lnTo>
                <a:lnTo>
                  <a:pt x="163" y="898"/>
                </a:lnTo>
                <a:lnTo>
                  <a:pt x="159" y="891"/>
                </a:lnTo>
                <a:lnTo>
                  <a:pt x="157" y="884"/>
                </a:lnTo>
                <a:lnTo>
                  <a:pt x="156" y="876"/>
                </a:lnTo>
                <a:lnTo>
                  <a:pt x="154" y="869"/>
                </a:lnTo>
                <a:lnTo>
                  <a:pt x="150" y="858"/>
                </a:lnTo>
                <a:lnTo>
                  <a:pt x="145" y="848"/>
                </a:lnTo>
                <a:lnTo>
                  <a:pt x="139" y="836"/>
                </a:lnTo>
                <a:lnTo>
                  <a:pt x="127" y="815"/>
                </a:lnTo>
                <a:lnTo>
                  <a:pt x="117" y="797"/>
                </a:lnTo>
                <a:lnTo>
                  <a:pt x="106" y="783"/>
                </a:lnTo>
                <a:lnTo>
                  <a:pt x="96" y="770"/>
                </a:lnTo>
                <a:lnTo>
                  <a:pt x="87" y="758"/>
                </a:lnTo>
                <a:lnTo>
                  <a:pt x="77" y="750"/>
                </a:lnTo>
                <a:lnTo>
                  <a:pt x="73" y="745"/>
                </a:lnTo>
                <a:lnTo>
                  <a:pt x="69" y="740"/>
                </a:lnTo>
                <a:lnTo>
                  <a:pt x="66" y="735"/>
                </a:lnTo>
                <a:lnTo>
                  <a:pt x="64" y="730"/>
                </a:lnTo>
                <a:lnTo>
                  <a:pt x="63" y="724"/>
                </a:lnTo>
                <a:lnTo>
                  <a:pt x="63" y="718"/>
                </a:lnTo>
                <a:lnTo>
                  <a:pt x="66" y="712"/>
                </a:lnTo>
                <a:lnTo>
                  <a:pt x="68" y="706"/>
                </a:lnTo>
                <a:lnTo>
                  <a:pt x="73" y="700"/>
                </a:lnTo>
                <a:lnTo>
                  <a:pt x="76" y="696"/>
                </a:lnTo>
                <a:lnTo>
                  <a:pt x="80" y="693"/>
                </a:lnTo>
                <a:lnTo>
                  <a:pt x="83" y="690"/>
                </a:lnTo>
                <a:lnTo>
                  <a:pt x="92" y="688"/>
                </a:lnTo>
                <a:lnTo>
                  <a:pt x="100" y="686"/>
                </a:lnTo>
                <a:lnTo>
                  <a:pt x="104" y="684"/>
                </a:lnTo>
                <a:lnTo>
                  <a:pt x="107" y="682"/>
                </a:lnTo>
                <a:lnTo>
                  <a:pt x="110" y="677"/>
                </a:lnTo>
                <a:lnTo>
                  <a:pt x="111" y="674"/>
                </a:lnTo>
                <a:lnTo>
                  <a:pt x="111" y="669"/>
                </a:lnTo>
                <a:lnTo>
                  <a:pt x="110" y="664"/>
                </a:lnTo>
                <a:lnTo>
                  <a:pt x="107" y="659"/>
                </a:lnTo>
                <a:lnTo>
                  <a:pt x="102" y="656"/>
                </a:lnTo>
                <a:lnTo>
                  <a:pt x="94" y="649"/>
                </a:lnTo>
                <a:lnTo>
                  <a:pt x="87" y="640"/>
                </a:lnTo>
                <a:lnTo>
                  <a:pt x="85" y="637"/>
                </a:lnTo>
                <a:lnTo>
                  <a:pt x="83" y="631"/>
                </a:lnTo>
                <a:lnTo>
                  <a:pt x="83" y="626"/>
                </a:lnTo>
                <a:lnTo>
                  <a:pt x="86" y="620"/>
                </a:lnTo>
                <a:lnTo>
                  <a:pt x="87" y="615"/>
                </a:lnTo>
                <a:lnTo>
                  <a:pt x="87" y="611"/>
                </a:lnTo>
                <a:lnTo>
                  <a:pt x="86" y="606"/>
                </a:lnTo>
                <a:lnTo>
                  <a:pt x="85" y="601"/>
                </a:lnTo>
                <a:lnTo>
                  <a:pt x="79" y="594"/>
                </a:lnTo>
                <a:lnTo>
                  <a:pt x="74" y="586"/>
                </a:lnTo>
                <a:lnTo>
                  <a:pt x="73" y="581"/>
                </a:lnTo>
                <a:lnTo>
                  <a:pt x="71" y="576"/>
                </a:lnTo>
                <a:lnTo>
                  <a:pt x="73" y="570"/>
                </a:lnTo>
                <a:lnTo>
                  <a:pt x="75" y="564"/>
                </a:lnTo>
                <a:lnTo>
                  <a:pt x="79" y="558"/>
                </a:lnTo>
                <a:lnTo>
                  <a:pt x="82" y="554"/>
                </a:lnTo>
                <a:lnTo>
                  <a:pt x="87" y="548"/>
                </a:lnTo>
                <a:lnTo>
                  <a:pt x="93" y="543"/>
                </a:lnTo>
                <a:lnTo>
                  <a:pt x="99" y="539"/>
                </a:lnTo>
                <a:lnTo>
                  <a:pt x="105" y="537"/>
                </a:lnTo>
                <a:lnTo>
                  <a:pt x="110" y="536"/>
                </a:lnTo>
                <a:lnTo>
                  <a:pt x="115" y="535"/>
                </a:lnTo>
                <a:lnTo>
                  <a:pt x="129" y="535"/>
                </a:lnTo>
                <a:lnTo>
                  <a:pt x="148" y="537"/>
                </a:lnTo>
                <a:lnTo>
                  <a:pt x="164" y="539"/>
                </a:lnTo>
                <a:lnTo>
                  <a:pt x="174" y="539"/>
                </a:lnTo>
                <a:lnTo>
                  <a:pt x="176" y="537"/>
                </a:lnTo>
                <a:lnTo>
                  <a:pt x="177" y="535"/>
                </a:lnTo>
                <a:lnTo>
                  <a:pt x="177" y="530"/>
                </a:lnTo>
                <a:lnTo>
                  <a:pt x="177" y="525"/>
                </a:lnTo>
                <a:lnTo>
                  <a:pt x="175" y="506"/>
                </a:lnTo>
                <a:lnTo>
                  <a:pt x="171" y="481"/>
                </a:lnTo>
                <a:lnTo>
                  <a:pt x="168" y="456"/>
                </a:lnTo>
                <a:lnTo>
                  <a:pt x="167" y="440"/>
                </a:lnTo>
                <a:lnTo>
                  <a:pt x="167" y="425"/>
                </a:lnTo>
                <a:lnTo>
                  <a:pt x="170" y="407"/>
                </a:lnTo>
                <a:lnTo>
                  <a:pt x="174" y="390"/>
                </a:lnTo>
                <a:lnTo>
                  <a:pt x="180" y="373"/>
                </a:lnTo>
                <a:lnTo>
                  <a:pt x="184" y="366"/>
                </a:lnTo>
                <a:lnTo>
                  <a:pt x="188" y="360"/>
                </a:lnTo>
                <a:lnTo>
                  <a:pt x="193" y="354"/>
                </a:lnTo>
                <a:lnTo>
                  <a:pt x="199" y="350"/>
                </a:lnTo>
                <a:lnTo>
                  <a:pt x="205" y="347"/>
                </a:lnTo>
                <a:lnTo>
                  <a:pt x="211" y="344"/>
                </a:lnTo>
                <a:lnTo>
                  <a:pt x="217" y="343"/>
                </a:lnTo>
                <a:lnTo>
                  <a:pt x="224" y="342"/>
                </a:lnTo>
                <a:lnTo>
                  <a:pt x="236" y="340"/>
                </a:lnTo>
                <a:lnTo>
                  <a:pt x="244" y="336"/>
                </a:lnTo>
                <a:lnTo>
                  <a:pt x="247" y="334"/>
                </a:lnTo>
                <a:lnTo>
                  <a:pt x="250" y="330"/>
                </a:lnTo>
                <a:lnTo>
                  <a:pt x="252" y="327"/>
                </a:lnTo>
                <a:lnTo>
                  <a:pt x="252" y="322"/>
                </a:lnTo>
                <a:lnTo>
                  <a:pt x="252" y="310"/>
                </a:lnTo>
                <a:lnTo>
                  <a:pt x="252" y="296"/>
                </a:lnTo>
                <a:lnTo>
                  <a:pt x="252" y="289"/>
                </a:lnTo>
                <a:lnTo>
                  <a:pt x="253" y="283"/>
                </a:lnTo>
                <a:lnTo>
                  <a:pt x="256" y="277"/>
                </a:lnTo>
                <a:lnTo>
                  <a:pt x="258" y="272"/>
                </a:lnTo>
                <a:lnTo>
                  <a:pt x="263" y="270"/>
                </a:lnTo>
                <a:lnTo>
                  <a:pt x="268" y="266"/>
                </a:lnTo>
                <a:lnTo>
                  <a:pt x="274" y="265"/>
                </a:lnTo>
                <a:lnTo>
                  <a:pt x="280" y="264"/>
                </a:lnTo>
                <a:lnTo>
                  <a:pt x="291" y="262"/>
                </a:lnTo>
                <a:lnTo>
                  <a:pt x="303" y="264"/>
                </a:lnTo>
                <a:lnTo>
                  <a:pt x="315" y="266"/>
                </a:lnTo>
                <a:lnTo>
                  <a:pt x="326" y="266"/>
                </a:lnTo>
                <a:lnTo>
                  <a:pt x="331" y="265"/>
                </a:lnTo>
                <a:lnTo>
                  <a:pt x="335" y="264"/>
                </a:lnTo>
                <a:lnTo>
                  <a:pt x="339" y="261"/>
                </a:lnTo>
                <a:lnTo>
                  <a:pt x="344" y="259"/>
                </a:lnTo>
                <a:lnTo>
                  <a:pt x="351" y="252"/>
                </a:lnTo>
                <a:lnTo>
                  <a:pt x="357" y="247"/>
                </a:lnTo>
                <a:lnTo>
                  <a:pt x="359" y="246"/>
                </a:lnTo>
                <a:lnTo>
                  <a:pt x="363" y="245"/>
                </a:lnTo>
                <a:lnTo>
                  <a:pt x="365" y="246"/>
                </a:lnTo>
                <a:lnTo>
                  <a:pt x="367" y="247"/>
                </a:lnTo>
                <a:lnTo>
                  <a:pt x="370" y="249"/>
                </a:lnTo>
                <a:lnTo>
                  <a:pt x="371" y="252"/>
                </a:lnTo>
                <a:lnTo>
                  <a:pt x="372" y="255"/>
                </a:lnTo>
                <a:lnTo>
                  <a:pt x="371" y="258"/>
                </a:lnTo>
                <a:lnTo>
                  <a:pt x="369" y="265"/>
                </a:lnTo>
                <a:lnTo>
                  <a:pt x="365" y="271"/>
                </a:lnTo>
                <a:lnTo>
                  <a:pt x="364" y="274"/>
                </a:lnTo>
                <a:lnTo>
                  <a:pt x="363" y="278"/>
                </a:lnTo>
                <a:lnTo>
                  <a:pt x="363" y="284"/>
                </a:lnTo>
                <a:lnTo>
                  <a:pt x="363" y="289"/>
                </a:lnTo>
                <a:lnTo>
                  <a:pt x="364" y="300"/>
                </a:lnTo>
                <a:lnTo>
                  <a:pt x="367" y="310"/>
                </a:lnTo>
                <a:lnTo>
                  <a:pt x="372" y="321"/>
                </a:lnTo>
                <a:lnTo>
                  <a:pt x="377" y="331"/>
                </a:lnTo>
                <a:lnTo>
                  <a:pt x="382" y="343"/>
                </a:lnTo>
                <a:lnTo>
                  <a:pt x="385" y="356"/>
                </a:lnTo>
                <a:lnTo>
                  <a:pt x="387" y="369"/>
                </a:lnTo>
                <a:lnTo>
                  <a:pt x="385" y="380"/>
                </a:lnTo>
                <a:lnTo>
                  <a:pt x="384" y="388"/>
                </a:lnTo>
                <a:lnTo>
                  <a:pt x="383" y="397"/>
                </a:lnTo>
                <a:lnTo>
                  <a:pt x="382" y="409"/>
                </a:lnTo>
                <a:lnTo>
                  <a:pt x="382" y="422"/>
                </a:lnTo>
                <a:lnTo>
                  <a:pt x="382" y="435"/>
                </a:lnTo>
                <a:lnTo>
                  <a:pt x="382" y="444"/>
                </a:lnTo>
                <a:lnTo>
                  <a:pt x="382" y="461"/>
                </a:lnTo>
                <a:lnTo>
                  <a:pt x="382" y="479"/>
                </a:lnTo>
                <a:lnTo>
                  <a:pt x="382" y="482"/>
                </a:lnTo>
                <a:lnTo>
                  <a:pt x="383" y="486"/>
                </a:lnTo>
                <a:lnTo>
                  <a:pt x="384" y="487"/>
                </a:lnTo>
                <a:lnTo>
                  <a:pt x="387" y="488"/>
                </a:lnTo>
                <a:lnTo>
                  <a:pt x="392" y="489"/>
                </a:lnTo>
                <a:lnTo>
                  <a:pt x="402" y="488"/>
                </a:lnTo>
                <a:lnTo>
                  <a:pt x="419" y="486"/>
                </a:lnTo>
                <a:lnTo>
                  <a:pt x="440" y="483"/>
                </a:lnTo>
                <a:lnTo>
                  <a:pt x="451" y="482"/>
                </a:lnTo>
                <a:lnTo>
                  <a:pt x="461" y="482"/>
                </a:lnTo>
                <a:lnTo>
                  <a:pt x="471" y="483"/>
                </a:lnTo>
                <a:lnTo>
                  <a:pt x="477" y="486"/>
                </a:lnTo>
                <a:lnTo>
                  <a:pt x="483" y="488"/>
                </a:lnTo>
                <a:lnTo>
                  <a:pt x="486" y="491"/>
                </a:lnTo>
                <a:lnTo>
                  <a:pt x="490" y="492"/>
                </a:lnTo>
                <a:lnTo>
                  <a:pt x="494" y="492"/>
                </a:lnTo>
                <a:lnTo>
                  <a:pt x="496" y="491"/>
                </a:lnTo>
                <a:lnTo>
                  <a:pt x="498" y="488"/>
                </a:lnTo>
                <a:lnTo>
                  <a:pt x="499" y="485"/>
                </a:lnTo>
                <a:lnTo>
                  <a:pt x="502" y="481"/>
                </a:lnTo>
                <a:lnTo>
                  <a:pt x="504" y="472"/>
                </a:lnTo>
                <a:lnTo>
                  <a:pt x="507" y="466"/>
                </a:lnTo>
                <a:lnTo>
                  <a:pt x="509" y="463"/>
                </a:lnTo>
                <a:lnTo>
                  <a:pt x="511" y="462"/>
                </a:lnTo>
                <a:lnTo>
                  <a:pt x="515" y="461"/>
                </a:lnTo>
                <a:lnTo>
                  <a:pt x="518" y="461"/>
                </a:lnTo>
                <a:lnTo>
                  <a:pt x="523" y="461"/>
                </a:lnTo>
                <a:lnTo>
                  <a:pt x="527" y="460"/>
                </a:lnTo>
                <a:lnTo>
                  <a:pt x="529" y="459"/>
                </a:lnTo>
                <a:lnTo>
                  <a:pt x="532" y="455"/>
                </a:lnTo>
                <a:lnTo>
                  <a:pt x="532" y="453"/>
                </a:lnTo>
                <a:lnTo>
                  <a:pt x="532" y="449"/>
                </a:lnTo>
                <a:lnTo>
                  <a:pt x="530" y="447"/>
                </a:lnTo>
                <a:lnTo>
                  <a:pt x="529" y="443"/>
                </a:lnTo>
                <a:lnTo>
                  <a:pt x="527" y="441"/>
                </a:lnTo>
                <a:lnTo>
                  <a:pt x="524" y="437"/>
                </a:lnTo>
                <a:lnTo>
                  <a:pt x="524" y="435"/>
                </a:lnTo>
                <a:lnTo>
                  <a:pt x="523" y="431"/>
                </a:lnTo>
                <a:lnTo>
                  <a:pt x="524" y="429"/>
                </a:lnTo>
                <a:lnTo>
                  <a:pt x="527" y="426"/>
                </a:lnTo>
                <a:lnTo>
                  <a:pt x="530" y="425"/>
                </a:lnTo>
                <a:lnTo>
                  <a:pt x="535" y="423"/>
                </a:lnTo>
                <a:lnTo>
                  <a:pt x="542" y="422"/>
                </a:lnTo>
                <a:lnTo>
                  <a:pt x="549" y="418"/>
                </a:lnTo>
                <a:lnTo>
                  <a:pt x="559" y="413"/>
                </a:lnTo>
                <a:lnTo>
                  <a:pt x="568" y="409"/>
                </a:lnTo>
                <a:lnTo>
                  <a:pt x="589" y="396"/>
                </a:lnTo>
                <a:lnTo>
                  <a:pt x="606" y="382"/>
                </a:lnTo>
                <a:lnTo>
                  <a:pt x="622" y="369"/>
                </a:lnTo>
                <a:lnTo>
                  <a:pt x="637" y="356"/>
                </a:lnTo>
                <a:lnTo>
                  <a:pt x="652" y="344"/>
                </a:lnTo>
                <a:lnTo>
                  <a:pt x="665" y="336"/>
                </a:lnTo>
                <a:lnTo>
                  <a:pt x="671" y="333"/>
                </a:lnTo>
                <a:lnTo>
                  <a:pt x="677" y="330"/>
                </a:lnTo>
                <a:lnTo>
                  <a:pt x="683" y="329"/>
                </a:lnTo>
                <a:lnTo>
                  <a:pt x="688" y="329"/>
                </a:lnTo>
                <a:lnTo>
                  <a:pt x="693" y="330"/>
                </a:lnTo>
                <a:lnTo>
                  <a:pt x="698" y="333"/>
                </a:lnTo>
                <a:lnTo>
                  <a:pt x="702" y="337"/>
                </a:lnTo>
                <a:lnTo>
                  <a:pt x="705" y="343"/>
                </a:lnTo>
                <a:lnTo>
                  <a:pt x="711" y="355"/>
                </a:lnTo>
                <a:lnTo>
                  <a:pt x="715" y="366"/>
                </a:lnTo>
                <a:lnTo>
                  <a:pt x="718" y="374"/>
                </a:lnTo>
                <a:lnTo>
                  <a:pt x="722" y="384"/>
                </a:lnTo>
                <a:lnTo>
                  <a:pt x="725" y="387"/>
                </a:lnTo>
                <a:lnTo>
                  <a:pt x="729" y="390"/>
                </a:lnTo>
                <a:lnTo>
                  <a:pt x="734" y="391"/>
                </a:lnTo>
                <a:lnTo>
                  <a:pt x="740" y="391"/>
                </a:lnTo>
                <a:lnTo>
                  <a:pt x="744" y="390"/>
                </a:lnTo>
                <a:lnTo>
                  <a:pt x="750" y="386"/>
                </a:lnTo>
                <a:lnTo>
                  <a:pt x="755" y="382"/>
                </a:lnTo>
                <a:lnTo>
                  <a:pt x="760" y="378"/>
                </a:lnTo>
                <a:lnTo>
                  <a:pt x="767" y="367"/>
                </a:lnTo>
                <a:lnTo>
                  <a:pt x="774" y="357"/>
                </a:lnTo>
                <a:lnTo>
                  <a:pt x="782" y="349"/>
                </a:lnTo>
                <a:lnTo>
                  <a:pt x="790" y="342"/>
                </a:lnTo>
                <a:lnTo>
                  <a:pt x="793" y="338"/>
                </a:lnTo>
                <a:lnTo>
                  <a:pt x="797" y="333"/>
                </a:lnTo>
                <a:lnTo>
                  <a:pt x="800" y="325"/>
                </a:lnTo>
                <a:lnTo>
                  <a:pt x="804" y="317"/>
                </a:lnTo>
                <a:lnTo>
                  <a:pt x="807" y="309"/>
                </a:lnTo>
                <a:lnTo>
                  <a:pt x="811" y="300"/>
                </a:lnTo>
                <a:lnTo>
                  <a:pt x="816" y="293"/>
                </a:lnTo>
                <a:lnTo>
                  <a:pt x="820" y="287"/>
                </a:lnTo>
                <a:lnTo>
                  <a:pt x="826" y="281"/>
                </a:lnTo>
                <a:lnTo>
                  <a:pt x="832" y="279"/>
                </a:lnTo>
                <a:lnTo>
                  <a:pt x="838" y="277"/>
                </a:lnTo>
                <a:lnTo>
                  <a:pt x="843" y="278"/>
                </a:lnTo>
                <a:lnTo>
                  <a:pt x="847" y="279"/>
                </a:lnTo>
                <a:lnTo>
                  <a:pt x="850" y="283"/>
                </a:lnTo>
                <a:lnTo>
                  <a:pt x="853" y="286"/>
                </a:lnTo>
                <a:lnTo>
                  <a:pt x="854" y="292"/>
                </a:lnTo>
                <a:lnTo>
                  <a:pt x="855" y="303"/>
                </a:lnTo>
                <a:lnTo>
                  <a:pt x="857" y="311"/>
                </a:lnTo>
                <a:lnTo>
                  <a:pt x="860" y="312"/>
                </a:lnTo>
                <a:lnTo>
                  <a:pt x="862" y="312"/>
                </a:lnTo>
                <a:lnTo>
                  <a:pt x="864" y="311"/>
                </a:lnTo>
                <a:lnTo>
                  <a:pt x="867" y="309"/>
                </a:lnTo>
                <a:lnTo>
                  <a:pt x="870" y="305"/>
                </a:lnTo>
                <a:lnTo>
                  <a:pt x="873" y="303"/>
                </a:lnTo>
                <a:lnTo>
                  <a:pt x="875" y="300"/>
                </a:lnTo>
                <a:lnTo>
                  <a:pt x="879" y="299"/>
                </a:lnTo>
                <a:lnTo>
                  <a:pt x="882" y="299"/>
                </a:lnTo>
                <a:lnTo>
                  <a:pt x="886" y="300"/>
                </a:lnTo>
                <a:lnTo>
                  <a:pt x="889" y="302"/>
                </a:lnTo>
                <a:lnTo>
                  <a:pt x="894" y="303"/>
                </a:lnTo>
                <a:lnTo>
                  <a:pt x="900" y="305"/>
                </a:lnTo>
                <a:lnTo>
                  <a:pt x="906" y="306"/>
                </a:lnTo>
                <a:lnTo>
                  <a:pt x="912" y="306"/>
                </a:lnTo>
                <a:lnTo>
                  <a:pt x="918" y="306"/>
                </a:lnTo>
                <a:lnTo>
                  <a:pt x="931" y="304"/>
                </a:lnTo>
                <a:lnTo>
                  <a:pt x="944" y="302"/>
                </a:lnTo>
                <a:lnTo>
                  <a:pt x="956" y="298"/>
                </a:lnTo>
                <a:lnTo>
                  <a:pt x="967" y="292"/>
                </a:lnTo>
                <a:lnTo>
                  <a:pt x="976" y="285"/>
                </a:lnTo>
                <a:lnTo>
                  <a:pt x="986" y="279"/>
                </a:lnTo>
                <a:lnTo>
                  <a:pt x="995" y="274"/>
                </a:lnTo>
                <a:lnTo>
                  <a:pt x="1003" y="268"/>
                </a:lnTo>
                <a:lnTo>
                  <a:pt x="1006" y="265"/>
                </a:lnTo>
                <a:lnTo>
                  <a:pt x="1007" y="261"/>
                </a:lnTo>
                <a:lnTo>
                  <a:pt x="1007" y="256"/>
                </a:lnTo>
                <a:lnTo>
                  <a:pt x="1005" y="251"/>
                </a:lnTo>
                <a:lnTo>
                  <a:pt x="999" y="239"/>
                </a:lnTo>
                <a:lnTo>
                  <a:pt x="992" y="227"/>
                </a:lnTo>
                <a:lnTo>
                  <a:pt x="986" y="214"/>
                </a:lnTo>
                <a:lnTo>
                  <a:pt x="981" y="201"/>
                </a:lnTo>
                <a:lnTo>
                  <a:pt x="980" y="195"/>
                </a:lnTo>
                <a:lnTo>
                  <a:pt x="979" y="190"/>
                </a:lnTo>
                <a:lnTo>
                  <a:pt x="979" y="186"/>
                </a:lnTo>
                <a:lnTo>
                  <a:pt x="980" y="184"/>
                </a:lnTo>
                <a:lnTo>
                  <a:pt x="982" y="183"/>
                </a:lnTo>
                <a:lnTo>
                  <a:pt x="984" y="182"/>
                </a:lnTo>
                <a:lnTo>
                  <a:pt x="988" y="183"/>
                </a:lnTo>
                <a:lnTo>
                  <a:pt x="993" y="184"/>
                </a:lnTo>
                <a:lnTo>
                  <a:pt x="996" y="186"/>
                </a:lnTo>
                <a:lnTo>
                  <a:pt x="1001" y="188"/>
                </a:lnTo>
                <a:lnTo>
                  <a:pt x="1005" y="188"/>
                </a:lnTo>
                <a:lnTo>
                  <a:pt x="1007" y="186"/>
                </a:lnTo>
                <a:lnTo>
                  <a:pt x="1009" y="185"/>
                </a:lnTo>
                <a:lnTo>
                  <a:pt x="1011" y="183"/>
                </a:lnTo>
                <a:lnTo>
                  <a:pt x="1012" y="179"/>
                </a:lnTo>
                <a:lnTo>
                  <a:pt x="1011" y="173"/>
                </a:lnTo>
                <a:lnTo>
                  <a:pt x="1007" y="163"/>
                </a:lnTo>
                <a:lnTo>
                  <a:pt x="1003" y="152"/>
                </a:lnTo>
                <a:lnTo>
                  <a:pt x="1000" y="140"/>
                </a:lnTo>
                <a:lnTo>
                  <a:pt x="999" y="123"/>
                </a:lnTo>
                <a:lnTo>
                  <a:pt x="1000" y="114"/>
                </a:lnTo>
                <a:lnTo>
                  <a:pt x="1002" y="107"/>
                </a:lnTo>
                <a:lnTo>
                  <a:pt x="1005" y="101"/>
                </a:lnTo>
                <a:lnTo>
                  <a:pt x="1009" y="96"/>
                </a:lnTo>
                <a:lnTo>
                  <a:pt x="1020" y="88"/>
                </a:lnTo>
                <a:lnTo>
                  <a:pt x="1032" y="79"/>
                </a:lnTo>
                <a:lnTo>
                  <a:pt x="1039" y="76"/>
                </a:lnTo>
                <a:lnTo>
                  <a:pt x="1045" y="73"/>
                </a:lnTo>
                <a:lnTo>
                  <a:pt x="1051" y="71"/>
                </a:lnTo>
                <a:lnTo>
                  <a:pt x="1058" y="70"/>
                </a:lnTo>
                <a:lnTo>
                  <a:pt x="1074" y="67"/>
                </a:lnTo>
                <a:lnTo>
                  <a:pt x="1093" y="69"/>
                </a:lnTo>
                <a:lnTo>
                  <a:pt x="1103" y="69"/>
                </a:lnTo>
                <a:lnTo>
                  <a:pt x="1116" y="69"/>
                </a:lnTo>
                <a:lnTo>
                  <a:pt x="1128" y="67"/>
                </a:lnTo>
                <a:lnTo>
                  <a:pt x="1140" y="65"/>
                </a:lnTo>
                <a:lnTo>
                  <a:pt x="1151" y="63"/>
                </a:lnTo>
                <a:lnTo>
                  <a:pt x="1160" y="59"/>
                </a:lnTo>
                <a:lnTo>
                  <a:pt x="1164" y="57"/>
                </a:lnTo>
                <a:lnTo>
                  <a:pt x="1168" y="54"/>
                </a:lnTo>
                <a:lnTo>
                  <a:pt x="1170" y="52"/>
                </a:lnTo>
                <a:lnTo>
                  <a:pt x="1171" y="50"/>
                </a:lnTo>
                <a:lnTo>
                  <a:pt x="1172" y="39"/>
                </a:lnTo>
                <a:lnTo>
                  <a:pt x="1175" y="28"/>
                </a:lnTo>
                <a:lnTo>
                  <a:pt x="1176" y="23"/>
                </a:lnTo>
                <a:lnTo>
                  <a:pt x="1178" y="20"/>
                </a:lnTo>
                <a:lnTo>
                  <a:pt x="1182" y="16"/>
                </a:lnTo>
                <a:lnTo>
                  <a:pt x="1188" y="15"/>
                </a:lnTo>
                <a:lnTo>
                  <a:pt x="1201" y="14"/>
                </a:lnTo>
                <a:lnTo>
                  <a:pt x="1214" y="13"/>
                </a:lnTo>
                <a:lnTo>
                  <a:pt x="1221" y="13"/>
                </a:lnTo>
                <a:lnTo>
                  <a:pt x="1229" y="10"/>
                </a:lnTo>
                <a:lnTo>
                  <a:pt x="1238" y="8"/>
                </a:lnTo>
                <a:lnTo>
                  <a:pt x="1250" y="4"/>
                </a:lnTo>
                <a:lnTo>
                  <a:pt x="1260" y="1"/>
                </a:lnTo>
                <a:lnTo>
                  <a:pt x="1270" y="0"/>
                </a:lnTo>
                <a:lnTo>
                  <a:pt x="1278" y="0"/>
                </a:lnTo>
                <a:lnTo>
                  <a:pt x="1285" y="0"/>
                </a:lnTo>
                <a:lnTo>
                  <a:pt x="1291" y="3"/>
                </a:lnTo>
                <a:lnTo>
                  <a:pt x="1296" y="7"/>
                </a:lnTo>
                <a:lnTo>
                  <a:pt x="1301" y="12"/>
                </a:lnTo>
                <a:lnTo>
                  <a:pt x="1304" y="18"/>
                </a:lnTo>
                <a:lnTo>
                  <a:pt x="1314" y="33"/>
                </a:lnTo>
                <a:lnTo>
                  <a:pt x="1324" y="48"/>
                </a:lnTo>
                <a:lnTo>
                  <a:pt x="1336" y="64"/>
                </a:lnTo>
                <a:lnTo>
                  <a:pt x="1348" y="78"/>
                </a:lnTo>
                <a:lnTo>
                  <a:pt x="1354" y="84"/>
                </a:lnTo>
                <a:lnTo>
                  <a:pt x="1358" y="89"/>
                </a:lnTo>
                <a:lnTo>
                  <a:pt x="1361" y="95"/>
                </a:lnTo>
                <a:lnTo>
                  <a:pt x="1365" y="100"/>
                </a:lnTo>
                <a:lnTo>
                  <a:pt x="1366" y="106"/>
                </a:lnTo>
                <a:lnTo>
                  <a:pt x="1367" y="110"/>
                </a:lnTo>
                <a:lnTo>
                  <a:pt x="1368" y="116"/>
                </a:lnTo>
                <a:lnTo>
                  <a:pt x="1368" y="121"/>
                </a:lnTo>
                <a:lnTo>
                  <a:pt x="1367" y="126"/>
                </a:lnTo>
                <a:lnTo>
                  <a:pt x="1366" y="129"/>
                </a:lnTo>
                <a:lnTo>
                  <a:pt x="1364" y="133"/>
                </a:lnTo>
                <a:lnTo>
                  <a:pt x="1362" y="135"/>
                </a:lnTo>
                <a:lnTo>
                  <a:pt x="1357" y="141"/>
                </a:lnTo>
                <a:lnTo>
                  <a:pt x="1353" y="147"/>
                </a:lnTo>
                <a:lnTo>
                  <a:pt x="1351" y="149"/>
                </a:lnTo>
                <a:lnTo>
                  <a:pt x="1351" y="152"/>
                </a:lnTo>
                <a:lnTo>
                  <a:pt x="1352" y="154"/>
                </a:lnTo>
                <a:lnTo>
                  <a:pt x="1354" y="155"/>
                </a:lnTo>
                <a:lnTo>
                  <a:pt x="1360" y="159"/>
                </a:lnTo>
                <a:lnTo>
                  <a:pt x="1367" y="161"/>
                </a:lnTo>
                <a:lnTo>
                  <a:pt x="1376" y="166"/>
                </a:lnTo>
                <a:lnTo>
                  <a:pt x="1384" y="173"/>
                </a:lnTo>
                <a:lnTo>
                  <a:pt x="1387" y="178"/>
                </a:lnTo>
                <a:lnTo>
                  <a:pt x="1392" y="183"/>
                </a:lnTo>
                <a:lnTo>
                  <a:pt x="1395" y="190"/>
                </a:lnTo>
                <a:lnTo>
                  <a:pt x="1397" y="196"/>
                </a:lnTo>
                <a:lnTo>
                  <a:pt x="1399" y="203"/>
                </a:lnTo>
                <a:lnTo>
                  <a:pt x="1403" y="209"/>
                </a:lnTo>
                <a:lnTo>
                  <a:pt x="1406" y="212"/>
                </a:lnTo>
                <a:lnTo>
                  <a:pt x="1410" y="216"/>
                </a:lnTo>
                <a:lnTo>
                  <a:pt x="1415" y="218"/>
                </a:lnTo>
                <a:lnTo>
                  <a:pt x="1420" y="218"/>
                </a:lnTo>
                <a:lnTo>
                  <a:pt x="1424" y="217"/>
                </a:lnTo>
                <a:lnTo>
                  <a:pt x="1429" y="215"/>
                </a:lnTo>
                <a:lnTo>
                  <a:pt x="1435" y="212"/>
                </a:lnTo>
                <a:lnTo>
                  <a:pt x="1440" y="211"/>
                </a:lnTo>
                <a:lnTo>
                  <a:pt x="1445" y="211"/>
                </a:lnTo>
                <a:lnTo>
                  <a:pt x="1449" y="214"/>
                </a:lnTo>
                <a:lnTo>
                  <a:pt x="1453" y="216"/>
                </a:lnTo>
                <a:lnTo>
                  <a:pt x="1456" y="221"/>
                </a:lnTo>
                <a:lnTo>
                  <a:pt x="1460" y="227"/>
                </a:lnTo>
                <a:lnTo>
                  <a:pt x="1461" y="234"/>
                </a:lnTo>
                <a:lnTo>
                  <a:pt x="1462" y="247"/>
                </a:lnTo>
                <a:lnTo>
                  <a:pt x="1464" y="256"/>
                </a:lnTo>
                <a:lnTo>
                  <a:pt x="1462" y="265"/>
                </a:lnTo>
                <a:lnTo>
                  <a:pt x="1462" y="273"/>
                </a:lnTo>
                <a:lnTo>
                  <a:pt x="1462" y="281"/>
                </a:lnTo>
                <a:lnTo>
                  <a:pt x="1465" y="289"/>
                </a:lnTo>
                <a:lnTo>
                  <a:pt x="1467" y="294"/>
                </a:lnTo>
                <a:lnTo>
                  <a:pt x="1471" y="300"/>
                </a:lnTo>
                <a:lnTo>
                  <a:pt x="1473" y="304"/>
                </a:lnTo>
                <a:lnTo>
                  <a:pt x="1473" y="308"/>
                </a:lnTo>
                <a:lnTo>
                  <a:pt x="1474" y="314"/>
                </a:lnTo>
                <a:lnTo>
                  <a:pt x="1473" y="318"/>
                </a:lnTo>
                <a:lnTo>
                  <a:pt x="1472" y="329"/>
                </a:lnTo>
                <a:lnTo>
                  <a:pt x="1468" y="338"/>
                </a:lnTo>
                <a:lnTo>
                  <a:pt x="1466" y="341"/>
                </a:lnTo>
                <a:lnTo>
                  <a:pt x="1462" y="343"/>
                </a:lnTo>
                <a:lnTo>
                  <a:pt x="1460" y="344"/>
                </a:lnTo>
                <a:lnTo>
                  <a:pt x="1456" y="344"/>
                </a:lnTo>
                <a:lnTo>
                  <a:pt x="1448" y="341"/>
                </a:lnTo>
                <a:lnTo>
                  <a:pt x="1440" y="336"/>
                </a:lnTo>
                <a:lnTo>
                  <a:pt x="1433" y="331"/>
                </a:lnTo>
                <a:lnTo>
                  <a:pt x="1424" y="329"/>
                </a:lnTo>
                <a:lnTo>
                  <a:pt x="1421" y="329"/>
                </a:lnTo>
                <a:lnTo>
                  <a:pt x="1418" y="330"/>
                </a:lnTo>
                <a:lnTo>
                  <a:pt x="1415" y="333"/>
                </a:lnTo>
                <a:lnTo>
                  <a:pt x="1412" y="336"/>
                </a:lnTo>
                <a:lnTo>
                  <a:pt x="1410" y="341"/>
                </a:lnTo>
                <a:lnTo>
                  <a:pt x="1410" y="347"/>
                </a:lnTo>
                <a:lnTo>
                  <a:pt x="1410" y="353"/>
                </a:lnTo>
                <a:lnTo>
                  <a:pt x="1411" y="359"/>
                </a:lnTo>
                <a:lnTo>
                  <a:pt x="1414" y="365"/>
                </a:lnTo>
                <a:lnTo>
                  <a:pt x="1416" y="371"/>
                </a:lnTo>
                <a:lnTo>
                  <a:pt x="1420" y="377"/>
                </a:lnTo>
                <a:lnTo>
                  <a:pt x="1424" y="381"/>
                </a:lnTo>
                <a:lnTo>
                  <a:pt x="1434" y="391"/>
                </a:lnTo>
                <a:lnTo>
                  <a:pt x="1446" y="403"/>
                </a:lnTo>
                <a:lnTo>
                  <a:pt x="1458" y="415"/>
                </a:lnTo>
                <a:lnTo>
                  <a:pt x="1468" y="428"/>
                </a:lnTo>
                <a:lnTo>
                  <a:pt x="1472" y="434"/>
                </a:lnTo>
                <a:lnTo>
                  <a:pt x="1475" y="440"/>
                </a:lnTo>
                <a:lnTo>
                  <a:pt x="1477" y="444"/>
                </a:lnTo>
                <a:lnTo>
                  <a:pt x="1478" y="449"/>
                </a:lnTo>
                <a:lnTo>
                  <a:pt x="1478" y="459"/>
                </a:lnTo>
                <a:lnTo>
                  <a:pt x="1477" y="467"/>
                </a:lnTo>
                <a:lnTo>
                  <a:pt x="1475" y="475"/>
                </a:lnTo>
                <a:lnTo>
                  <a:pt x="1475" y="482"/>
                </a:lnTo>
                <a:lnTo>
                  <a:pt x="1477" y="485"/>
                </a:lnTo>
                <a:lnTo>
                  <a:pt x="1479" y="487"/>
                </a:lnTo>
                <a:lnTo>
                  <a:pt x="1481" y="489"/>
                </a:lnTo>
                <a:lnTo>
                  <a:pt x="1485" y="492"/>
                </a:lnTo>
                <a:lnTo>
                  <a:pt x="1492" y="497"/>
                </a:lnTo>
                <a:lnTo>
                  <a:pt x="1496" y="501"/>
                </a:lnTo>
                <a:lnTo>
                  <a:pt x="1497" y="507"/>
                </a:lnTo>
                <a:lnTo>
                  <a:pt x="1497" y="517"/>
                </a:lnTo>
                <a:lnTo>
                  <a:pt x="1498" y="526"/>
                </a:lnTo>
                <a:lnTo>
                  <a:pt x="1499" y="535"/>
                </a:lnTo>
                <a:lnTo>
                  <a:pt x="1500" y="538"/>
                </a:lnTo>
                <a:lnTo>
                  <a:pt x="1503" y="541"/>
                </a:lnTo>
                <a:lnTo>
                  <a:pt x="1505" y="542"/>
                </a:lnTo>
                <a:lnTo>
                  <a:pt x="1508" y="543"/>
                </a:lnTo>
                <a:lnTo>
                  <a:pt x="1511" y="543"/>
                </a:lnTo>
                <a:lnTo>
                  <a:pt x="1515" y="541"/>
                </a:lnTo>
                <a:lnTo>
                  <a:pt x="1518" y="538"/>
                </a:lnTo>
                <a:lnTo>
                  <a:pt x="1523" y="535"/>
                </a:lnTo>
                <a:lnTo>
                  <a:pt x="1528" y="531"/>
                </a:lnTo>
                <a:lnTo>
                  <a:pt x="1532" y="529"/>
                </a:lnTo>
                <a:lnTo>
                  <a:pt x="1538" y="526"/>
                </a:lnTo>
                <a:lnTo>
                  <a:pt x="1544" y="524"/>
                </a:lnTo>
                <a:lnTo>
                  <a:pt x="1557" y="523"/>
                </a:lnTo>
                <a:lnTo>
                  <a:pt x="1571" y="523"/>
                </a:lnTo>
                <a:lnTo>
                  <a:pt x="1585" y="523"/>
                </a:lnTo>
                <a:lnTo>
                  <a:pt x="1601" y="523"/>
                </a:lnTo>
                <a:lnTo>
                  <a:pt x="1622" y="520"/>
                </a:lnTo>
                <a:lnTo>
                  <a:pt x="1638" y="518"/>
                </a:lnTo>
                <a:lnTo>
                  <a:pt x="1647" y="517"/>
                </a:lnTo>
                <a:lnTo>
                  <a:pt x="1654" y="517"/>
                </a:lnTo>
                <a:lnTo>
                  <a:pt x="1660" y="518"/>
                </a:lnTo>
                <a:lnTo>
                  <a:pt x="1666" y="522"/>
                </a:lnTo>
                <a:lnTo>
                  <a:pt x="1672" y="526"/>
                </a:lnTo>
                <a:lnTo>
                  <a:pt x="1679" y="530"/>
                </a:lnTo>
                <a:lnTo>
                  <a:pt x="1686" y="532"/>
                </a:lnTo>
                <a:lnTo>
                  <a:pt x="1693" y="533"/>
                </a:lnTo>
                <a:lnTo>
                  <a:pt x="1701" y="535"/>
                </a:lnTo>
                <a:lnTo>
                  <a:pt x="1711" y="535"/>
                </a:lnTo>
                <a:lnTo>
                  <a:pt x="1720" y="535"/>
                </a:lnTo>
                <a:lnTo>
                  <a:pt x="1731" y="532"/>
                </a:lnTo>
                <a:lnTo>
                  <a:pt x="1749" y="529"/>
                </a:lnTo>
                <a:lnTo>
                  <a:pt x="1763" y="524"/>
                </a:lnTo>
                <a:lnTo>
                  <a:pt x="1769" y="523"/>
                </a:lnTo>
                <a:lnTo>
                  <a:pt x="1773" y="522"/>
                </a:lnTo>
                <a:lnTo>
                  <a:pt x="1776" y="522"/>
                </a:lnTo>
                <a:lnTo>
                  <a:pt x="1779" y="524"/>
                </a:lnTo>
                <a:lnTo>
                  <a:pt x="1779" y="527"/>
                </a:lnTo>
                <a:lnTo>
                  <a:pt x="1777" y="533"/>
                </a:lnTo>
                <a:lnTo>
                  <a:pt x="1774" y="543"/>
                </a:lnTo>
                <a:lnTo>
                  <a:pt x="1769" y="556"/>
                </a:lnTo>
                <a:lnTo>
                  <a:pt x="1764" y="571"/>
                </a:lnTo>
                <a:lnTo>
                  <a:pt x="1758" y="588"/>
                </a:lnTo>
                <a:lnTo>
                  <a:pt x="1755" y="598"/>
                </a:lnTo>
                <a:lnTo>
                  <a:pt x="1751" y="605"/>
                </a:lnTo>
                <a:lnTo>
                  <a:pt x="1748" y="611"/>
                </a:lnTo>
                <a:lnTo>
                  <a:pt x="1744" y="615"/>
                </a:lnTo>
                <a:lnTo>
                  <a:pt x="1738" y="617"/>
                </a:lnTo>
                <a:lnTo>
                  <a:pt x="1731" y="618"/>
                </a:lnTo>
                <a:lnTo>
                  <a:pt x="1724" y="619"/>
                </a:lnTo>
                <a:lnTo>
                  <a:pt x="1714" y="619"/>
                </a:lnTo>
                <a:lnTo>
                  <a:pt x="1707" y="620"/>
                </a:lnTo>
                <a:lnTo>
                  <a:pt x="1700" y="623"/>
                </a:lnTo>
                <a:lnTo>
                  <a:pt x="1697" y="624"/>
                </a:lnTo>
                <a:lnTo>
                  <a:pt x="1694" y="625"/>
                </a:lnTo>
                <a:lnTo>
                  <a:pt x="1692" y="627"/>
                </a:lnTo>
                <a:lnTo>
                  <a:pt x="1691" y="631"/>
                </a:lnTo>
                <a:lnTo>
                  <a:pt x="1691" y="633"/>
                </a:lnTo>
                <a:lnTo>
                  <a:pt x="1691" y="636"/>
                </a:lnTo>
                <a:lnTo>
                  <a:pt x="1693" y="638"/>
                </a:lnTo>
                <a:lnTo>
                  <a:pt x="1695" y="642"/>
                </a:lnTo>
                <a:lnTo>
                  <a:pt x="1701" y="646"/>
                </a:lnTo>
                <a:lnTo>
                  <a:pt x="1710" y="652"/>
                </a:lnTo>
                <a:lnTo>
                  <a:pt x="1717" y="658"/>
                </a:lnTo>
                <a:lnTo>
                  <a:pt x="1724" y="664"/>
                </a:lnTo>
                <a:lnTo>
                  <a:pt x="1726" y="669"/>
                </a:lnTo>
                <a:lnTo>
                  <a:pt x="1727" y="672"/>
                </a:lnTo>
                <a:lnTo>
                  <a:pt x="1729" y="677"/>
                </a:lnTo>
                <a:lnTo>
                  <a:pt x="1727" y="682"/>
                </a:lnTo>
                <a:lnTo>
                  <a:pt x="1726" y="684"/>
                </a:lnTo>
                <a:lnTo>
                  <a:pt x="1721" y="687"/>
                </a:lnTo>
                <a:lnTo>
                  <a:pt x="1716" y="689"/>
                </a:lnTo>
                <a:lnTo>
                  <a:pt x="1710" y="690"/>
                </a:lnTo>
                <a:lnTo>
                  <a:pt x="1697" y="694"/>
                </a:lnTo>
                <a:lnTo>
                  <a:pt x="1688" y="697"/>
                </a:lnTo>
                <a:lnTo>
                  <a:pt x="1683" y="703"/>
                </a:lnTo>
                <a:lnTo>
                  <a:pt x="1680" y="709"/>
                </a:lnTo>
                <a:lnTo>
                  <a:pt x="1677" y="715"/>
                </a:lnTo>
                <a:lnTo>
                  <a:pt x="1676" y="722"/>
                </a:lnTo>
                <a:lnTo>
                  <a:pt x="1676" y="728"/>
                </a:lnTo>
                <a:lnTo>
                  <a:pt x="1676" y="734"/>
                </a:lnTo>
                <a:lnTo>
                  <a:pt x="1677" y="740"/>
                </a:lnTo>
                <a:lnTo>
                  <a:pt x="1680" y="746"/>
                </a:lnTo>
                <a:lnTo>
                  <a:pt x="1682" y="752"/>
                </a:lnTo>
                <a:lnTo>
                  <a:pt x="1687" y="759"/>
                </a:lnTo>
                <a:lnTo>
                  <a:pt x="1693" y="766"/>
                </a:lnTo>
                <a:lnTo>
                  <a:pt x="1700" y="773"/>
                </a:lnTo>
                <a:lnTo>
                  <a:pt x="1716" y="788"/>
                </a:lnTo>
                <a:lnTo>
                  <a:pt x="1730" y="800"/>
                </a:lnTo>
                <a:lnTo>
                  <a:pt x="1737" y="803"/>
                </a:lnTo>
                <a:lnTo>
                  <a:pt x="1743" y="806"/>
                </a:lnTo>
                <a:lnTo>
                  <a:pt x="1748" y="807"/>
                </a:lnTo>
                <a:lnTo>
                  <a:pt x="1752" y="807"/>
                </a:lnTo>
                <a:lnTo>
                  <a:pt x="1760" y="806"/>
                </a:lnTo>
                <a:lnTo>
                  <a:pt x="1768" y="802"/>
                </a:lnTo>
                <a:lnTo>
                  <a:pt x="1771" y="800"/>
                </a:lnTo>
                <a:lnTo>
                  <a:pt x="1775" y="798"/>
                </a:lnTo>
                <a:lnTo>
                  <a:pt x="1777" y="798"/>
                </a:lnTo>
                <a:lnTo>
                  <a:pt x="1779" y="800"/>
                </a:lnTo>
                <a:lnTo>
                  <a:pt x="1780" y="804"/>
                </a:lnTo>
                <a:lnTo>
                  <a:pt x="1780" y="814"/>
                </a:lnTo>
                <a:lnTo>
                  <a:pt x="1781" y="820"/>
                </a:lnTo>
                <a:lnTo>
                  <a:pt x="1783" y="825"/>
                </a:lnTo>
                <a:lnTo>
                  <a:pt x="1787" y="831"/>
                </a:lnTo>
                <a:lnTo>
                  <a:pt x="1792" y="836"/>
                </a:lnTo>
                <a:lnTo>
                  <a:pt x="1798" y="842"/>
                </a:lnTo>
                <a:lnTo>
                  <a:pt x="1804" y="847"/>
                </a:lnTo>
                <a:lnTo>
                  <a:pt x="1811" y="852"/>
                </a:lnTo>
                <a:lnTo>
                  <a:pt x="1818" y="856"/>
                </a:lnTo>
                <a:lnTo>
                  <a:pt x="1824" y="859"/>
                </a:lnTo>
                <a:lnTo>
                  <a:pt x="1830" y="860"/>
                </a:lnTo>
                <a:lnTo>
                  <a:pt x="1836" y="861"/>
                </a:lnTo>
                <a:lnTo>
                  <a:pt x="1840" y="860"/>
                </a:lnTo>
                <a:lnTo>
                  <a:pt x="1851" y="858"/>
                </a:lnTo>
                <a:lnTo>
                  <a:pt x="1863" y="853"/>
                </a:lnTo>
                <a:lnTo>
                  <a:pt x="1870" y="850"/>
                </a:lnTo>
                <a:lnTo>
                  <a:pt x="1878" y="847"/>
                </a:lnTo>
                <a:lnTo>
                  <a:pt x="1887" y="846"/>
                </a:lnTo>
                <a:lnTo>
                  <a:pt x="1896" y="846"/>
                </a:lnTo>
                <a:lnTo>
                  <a:pt x="1906" y="847"/>
                </a:lnTo>
                <a:lnTo>
                  <a:pt x="1914" y="851"/>
                </a:lnTo>
                <a:lnTo>
                  <a:pt x="1918" y="853"/>
                </a:lnTo>
                <a:lnTo>
                  <a:pt x="1921" y="856"/>
                </a:lnTo>
                <a:lnTo>
                  <a:pt x="1924" y="859"/>
                </a:lnTo>
                <a:lnTo>
                  <a:pt x="1927" y="864"/>
                </a:lnTo>
                <a:lnTo>
                  <a:pt x="1931" y="872"/>
                </a:lnTo>
                <a:lnTo>
                  <a:pt x="1933" y="880"/>
                </a:lnTo>
                <a:lnTo>
                  <a:pt x="1933" y="889"/>
                </a:lnTo>
                <a:lnTo>
                  <a:pt x="1933" y="897"/>
                </a:lnTo>
                <a:lnTo>
                  <a:pt x="1932" y="913"/>
                </a:lnTo>
                <a:lnTo>
                  <a:pt x="1932" y="928"/>
                </a:lnTo>
                <a:lnTo>
                  <a:pt x="1933" y="936"/>
                </a:lnTo>
                <a:lnTo>
                  <a:pt x="1937" y="945"/>
                </a:lnTo>
                <a:lnTo>
                  <a:pt x="1943" y="952"/>
                </a:lnTo>
                <a:lnTo>
                  <a:pt x="1947" y="959"/>
                </a:lnTo>
                <a:lnTo>
                  <a:pt x="1963" y="970"/>
                </a:lnTo>
                <a:lnTo>
                  <a:pt x="1981" y="983"/>
                </a:lnTo>
                <a:lnTo>
                  <a:pt x="1988" y="989"/>
                </a:lnTo>
                <a:lnTo>
                  <a:pt x="1993" y="995"/>
                </a:lnTo>
                <a:lnTo>
                  <a:pt x="1997" y="1002"/>
                </a:lnTo>
                <a:lnTo>
                  <a:pt x="2002" y="1012"/>
                </a:lnTo>
                <a:lnTo>
                  <a:pt x="2003" y="1018"/>
                </a:lnTo>
                <a:lnTo>
                  <a:pt x="2006" y="1025"/>
                </a:lnTo>
                <a:lnTo>
                  <a:pt x="2007" y="1028"/>
                </a:lnTo>
                <a:lnTo>
                  <a:pt x="2008" y="1031"/>
                </a:lnTo>
                <a:lnTo>
                  <a:pt x="2009" y="1033"/>
                </a:lnTo>
                <a:lnTo>
                  <a:pt x="2012" y="1034"/>
                </a:lnTo>
                <a:lnTo>
                  <a:pt x="2019" y="1033"/>
                </a:lnTo>
                <a:lnTo>
                  <a:pt x="2027" y="1034"/>
                </a:lnTo>
                <a:lnTo>
                  <a:pt x="2031" y="1034"/>
                </a:lnTo>
                <a:lnTo>
                  <a:pt x="2033" y="1035"/>
                </a:lnTo>
                <a:lnTo>
                  <a:pt x="2035" y="1036"/>
                </a:lnTo>
                <a:lnTo>
                  <a:pt x="2038" y="1039"/>
                </a:lnTo>
                <a:lnTo>
                  <a:pt x="2041" y="1053"/>
                </a:lnTo>
                <a:lnTo>
                  <a:pt x="2047" y="1072"/>
                </a:lnTo>
                <a:lnTo>
                  <a:pt x="2038" y="1080"/>
                </a:lnTo>
                <a:lnTo>
                  <a:pt x="2029" y="1090"/>
                </a:lnTo>
                <a:lnTo>
                  <a:pt x="2013" y="1100"/>
                </a:lnTo>
                <a:lnTo>
                  <a:pt x="1995" y="1109"/>
                </a:lnTo>
                <a:lnTo>
                  <a:pt x="1977" y="1117"/>
                </a:lnTo>
                <a:lnTo>
                  <a:pt x="1957" y="1124"/>
                </a:lnTo>
                <a:lnTo>
                  <a:pt x="1949" y="1128"/>
                </a:lnTo>
                <a:lnTo>
                  <a:pt x="1943" y="1132"/>
                </a:lnTo>
                <a:lnTo>
                  <a:pt x="1939" y="1136"/>
                </a:lnTo>
                <a:lnTo>
                  <a:pt x="1937" y="1141"/>
                </a:lnTo>
                <a:lnTo>
                  <a:pt x="1937" y="1146"/>
                </a:lnTo>
                <a:lnTo>
                  <a:pt x="1938" y="1150"/>
                </a:lnTo>
                <a:lnTo>
                  <a:pt x="1939" y="1156"/>
                </a:lnTo>
                <a:lnTo>
                  <a:pt x="1941" y="1161"/>
                </a:lnTo>
                <a:lnTo>
                  <a:pt x="1943" y="1165"/>
                </a:lnTo>
                <a:lnTo>
                  <a:pt x="1944" y="1168"/>
                </a:lnTo>
                <a:lnTo>
                  <a:pt x="1943" y="1172"/>
                </a:lnTo>
                <a:lnTo>
                  <a:pt x="1940" y="1174"/>
                </a:lnTo>
                <a:lnTo>
                  <a:pt x="1930" y="1178"/>
                </a:lnTo>
                <a:lnTo>
                  <a:pt x="1914" y="1181"/>
                </a:lnTo>
                <a:lnTo>
                  <a:pt x="1909" y="1182"/>
                </a:lnTo>
                <a:lnTo>
                  <a:pt x="1905" y="1185"/>
                </a:lnTo>
                <a:lnTo>
                  <a:pt x="1901" y="1187"/>
                </a:lnTo>
                <a:lnTo>
                  <a:pt x="1897" y="1191"/>
                </a:lnTo>
                <a:lnTo>
                  <a:pt x="1890" y="1198"/>
                </a:lnTo>
                <a:lnTo>
                  <a:pt x="1886" y="1207"/>
                </a:lnTo>
                <a:lnTo>
                  <a:pt x="1882" y="1217"/>
                </a:lnTo>
                <a:lnTo>
                  <a:pt x="1878" y="1225"/>
                </a:lnTo>
                <a:lnTo>
                  <a:pt x="1877" y="1233"/>
                </a:lnTo>
                <a:lnTo>
                  <a:pt x="1877" y="1239"/>
                </a:lnTo>
                <a:lnTo>
                  <a:pt x="1877" y="1249"/>
                </a:lnTo>
                <a:lnTo>
                  <a:pt x="1875" y="1257"/>
                </a:lnTo>
                <a:lnTo>
                  <a:pt x="1872" y="1261"/>
                </a:lnTo>
                <a:lnTo>
                  <a:pt x="1870" y="1264"/>
                </a:lnTo>
                <a:lnTo>
                  <a:pt x="1867" y="1267"/>
                </a:lnTo>
                <a:lnTo>
                  <a:pt x="1861" y="1269"/>
                </a:lnTo>
                <a:lnTo>
                  <a:pt x="1852" y="1273"/>
                </a:lnTo>
                <a:lnTo>
                  <a:pt x="1846" y="1276"/>
                </a:lnTo>
                <a:lnTo>
                  <a:pt x="1845" y="1279"/>
                </a:lnTo>
                <a:lnTo>
                  <a:pt x="1846" y="1280"/>
                </a:lnTo>
                <a:lnTo>
                  <a:pt x="1847" y="1281"/>
                </a:lnTo>
                <a:lnTo>
                  <a:pt x="1851" y="1281"/>
                </a:lnTo>
                <a:lnTo>
                  <a:pt x="1857" y="1281"/>
                </a:lnTo>
                <a:lnTo>
                  <a:pt x="1863" y="1282"/>
                </a:lnTo>
                <a:lnTo>
                  <a:pt x="1865" y="1283"/>
                </a:lnTo>
                <a:lnTo>
                  <a:pt x="1867" y="1285"/>
                </a:lnTo>
                <a:lnTo>
                  <a:pt x="1868" y="1287"/>
                </a:lnTo>
                <a:lnTo>
                  <a:pt x="1868" y="1289"/>
                </a:lnTo>
                <a:lnTo>
                  <a:pt x="1867" y="1296"/>
                </a:lnTo>
                <a:lnTo>
                  <a:pt x="1865" y="1305"/>
                </a:lnTo>
                <a:lnTo>
                  <a:pt x="1863" y="1315"/>
                </a:lnTo>
                <a:lnTo>
                  <a:pt x="1863" y="1327"/>
                </a:lnTo>
                <a:lnTo>
                  <a:pt x="1862" y="1338"/>
                </a:lnTo>
                <a:lnTo>
                  <a:pt x="1859" y="1348"/>
                </a:lnTo>
                <a:lnTo>
                  <a:pt x="1857" y="1354"/>
                </a:lnTo>
                <a:lnTo>
                  <a:pt x="1853" y="1359"/>
                </a:lnTo>
                <a:lnTo>
                  <a:pt x="1849" y="1367"/>
                </a:lnTo>
                <a:lnTo>
                  <a:pt x="1842" y="1375"/>
                </a:lnTo>
                <a:lnTo>
                  <a:pt x="1834" y="1386"/>
                </a:lnTo>
                <a:lnTo>
                  <a:pt x="1828" y="1396"/>
                </a:lnTo>
                <a:lnTo>
                  <a:pt x="1824" y="1407"/>
                </a:lnTo>
                <a:lnTo>
                  <a:pt x="1820" y="1419"/>
                </a:lnTo>
                <a:lnTo>
                  <a:pt x="1813" y="1439"/>
                </a:lnTo>
                <a:lnTo>
                  <a:pt x="1806" y="1455"/>
                </a:lnTo>
                <a:lnTo>
                  <a:pt x="1802" y="1460"/>
                </a:lnTo>
                <a:lnTo>
                  <a:pt x="1798" y="1466"/>
                </a:lnTo>
                <a:lnTo>
                  <a:pt x="1792" y="1472"/>
                </a:lnTo>
                <a:lnTo>
                  <a:pt x="1786" y="1478"/>
                </a:lnTo>
                <a:lnTo>
                  <a:pt x="1780" y="1483"/>
                </a:lnTo>
                <a:lnTo>
                  <a:pt x="1774" y="1488"/>
                </a:lnTo>
                <a:lnTo>
                  <a:pt x="1769" y="1490"/>
                </a:lnTo>
                <a:lnTo>
                  <a:pt x="1764" y="1491"/>
                </a:lnTo>
                <a:lnTo>
                  <a:pt x="1762" y="1491"/>
                </a:lnTo>
                <a:lnTo>
                  <a:pt x="1760" y="1490"/>
                </a:lnTo>
                <a:lnTo>
                  <a:pt x="1758" y="1489"/>
                </a:lnTo>
                <a:lnTo>
                  <a:pt x="1758" y="1487"/>
                </a:lnTo>
                <a:lnTo>
                  <a:pt x="1758" y="1484"/>
                </a:lnTo>
                <a:lnTo>
                  <a:pt x="1761" y="1482"/>
                </a:lnTo>
                <a:lnTo>
                  <a:pt x="1762" y="1478"/>
                </a:lnTo>
                <a:lnTo>
                  <a:pt x="1765" y="1476"/>
                </a:lnTo>
                <a:lnTo>
                  <a:pt x="1773" y="1470"/>
                </a:lnTo>
                <a:lnTo>
                  <a:pt x="1780" y="1463"/>
                </a:lnTo>
                <a:lnTo>
                  <a:pt x="1781" y="1459"/>
                </a:lnTo>
                <a:lnTo>
                  <a:pt x="1782" y="1457"/>
                </a:lnTo>
                <a:lnTo>
                  <a:pt x="1782" y="1455"/>
                </a:lnTo>
                <a:lnTo>
                  <a:pt x="1780" y="1455"/>
                </a:lnTo>
                <a:lnTo>
                  <a:pt x="1764" y="1460"/>
                </a:lnTo>
                <a:lnTo>
                  <a:pt x="1748" y="1468"/>
                </a:lnTo>
                <a:lnTo>
                  <a:pt x="1739" y="1471"/>
                </a:lnTo>
                <a:lnTo>
                  <a:pt x="1729" y="1478"/>
                </a:lnTo>
                <a:lnTo>
                  <a:pt x="1721" y="1482"/>
                </a:lnTo>
                <a:lnTo>
                  <a:pt x="1716" y="1485"/>
                </a:lnTo>
                <a:lnTo>
                  <a:pt x="1711" y="1489"/>
                </a:lnTo>
                <a:lnTo>
                  <a:pt x="1705" y="1490"/>
                </a:lnTo>
                <a:lnTo>
                  <a:pt x="1693" y="1489"/>
                </a:lnTo>
                <a:lnTo>
                  <a:pt x="1680" y="1485"/>
                </a:lnTo>
                <a:lnTo>
                  <a:pt x="1673" y="1483"/>
                </a:lnTo>
                <a:lnTo>
                  <a:pt x="1666" y="1482"/>
                </a:lnTo>
                <a:lnTo>
                  <a:pt x="1661" y="1481"/>
                </a:lnTo>
                <a:lnTo>
                  <a:pt x="1655" y="1482"/>
                </a:lnTo>
                <a:lnTo>
                  <a:pt x="1651" y="1483"/>
                </a:lnTo>
                <a:lnTo>
                  <a:pt x="1645" y="1488"/>
                </a:lnTo>
                <a:lnTo>
                  <a:pt x="1639" y="1493"/>
                </a:lnTo>
                <a:lnTo>
                  <a:pt x="1634" y="1499"/>
                </a:lnTo>
                <a:lnTo>
                  <a:pt x="1619" y="1513"/>
                </a:lnTo>
                <a:lnTo>
                  <a:pt x="1605" y="1527"/>
                </a:lnTo>
                <a:lnTo>
                  <a:pt x="1598" y="1533"/>
                </a:lnTo>
                <a:lnTo>
                  <a:pt x="1591" y="1538"/>
                </a:lnTo>
                <a:lnTo>
                  <a:pt x="1584" y="1541"/>
                </a:lnTo>
                <a:lnTo>
                  <a:pt x="1576" y="1544"/>
                </a:lnTo>
                <a:lnTo>
                  <a:pt x="1571" y="1546"/>
                </a:lnTo>
                <a:lnTo>
                  <a:pt x="1563" y="1546"/>
                </a:lnTo>
                <a:lnTo>
                  <a:pt x="1557" y="1545"/>
                </a:lnTo>
                <a:lnTo>
                  <a:pt x="1553" y="1541"/>
                </a:lnTo>
                <a:lnTo>
                  <a:pt x="1548" y="1538"/>
                </a:lnTo>
                <a:lnTo>
                  <a:pt x="1543" y="1534"/>
                </a:lnTo>
                <a:lnTo>
                  <a:pt x="1538" y="1528"/>
                </a:lnTo>
                <a:lnTo>
                  <a:pt x="1535" y="1522"/>
                </a:lnTo>
                <a:lnTo>
                  <a:pt x="1527" y="1510"/>
                </a:lnTo>
                <a:lnTo>
                  <a:pt x="1521" y="1497"/>
                </a:lnTo>
                <a:lnTo>
                  <a:pt x="1517" y="1490"/>
                </a:lnTo>
                <a:lnTo>
                  <a:pt x="1513" y="1485"/>
                </a:lnTo>
                <a:lnTo>
                  <a:pt x="1509" y="1481"/>
                </a:lnTo>
                <a:lnTo>
                  <a:pt x="1504" y="1477"/>
                </a:lnTo>
                <a:lnTo>
                  <a:pt x="1498" y="1475"/>
                </a:lnTo>
                <a:lnTo>
                  <a:pt x="1491" y="1474"/>
                </a:lnTo>
                <a:lnTo>
                  <a:pt x="1484" y="1472"/>
                </a:lnTo>
                <a:lnTo>
                  <a:pt x="1474" y="1472"/>
                </a:lnTo>
                <a:lnTo>
                  <a:pt x="1473" y="1472"/>
                </a:lnTo>
                <a:lnTo>
                  <a:pt x="1471" y="1474"/>
                </a:lnTo>
                <a:lnTo>
                  <a:pt x="1472" y="1472"/>
                </a:lnTo>
                <a:lnTo>
                  <a:pt x="1473" y="1472"/>
                </a:lnTo>
                <a:lnTo>
                  <a:pt x="1477" y="1463"/>
                </a:lnTo>
                <a:lnTo>
                  <a:pt x="1478" y="1453"/>
                </a:lnTo>
                <a:lnTo>
                  <a:pt x="1479" y="1443"/>
                </a:lnTo>
                <a:lnTo>
                  <a:pt x="1479" y="1433"/>
                </a:lnTo>
                <a:lnTo>
                  <a:pt x="1477" y="1424"/>
                </a:lnTo>
                <a:lnTo>
                  <a:pt x="1472" y="1414"/>
                </a:lnTo>
                <a:lnTo>
                  <a:pt x="1466" y="1405"/>
                </a:lnTo>
                <a:lnTo>
                  <a:pt x="1456" y="1396"/>
                </a:lnTo>
                <a:lnTo>
                  <a:pt x="1446" y="1389"/>
                </a:lnTo>
                <a:lnTo>
                  <a:pt x="1437" y="1386"/>
                </a:lnTo>
                <a:lnTo>
                  <a:pt x="1431" y="1383"/>
                </a:lnTo>
                <a:lnTo>
                  <a:pt x="1427" y="1382"/>
                </a:lnTo>
                <a:lnTo>
                  <a:pt x="1422" y="1382"/>
                </a:lnTo>
                <a:lnTo>
                  <a:pt x="1420" y="1382"/>
                </a:lnTo>
                <a:lnTo>
                  <a:pt x="1417" y="1380"/>
                </a:lnTo>
                <a:lnTo>
                  <a:pt x="1416" y="1376"/>
                </a:lnTo>
                <a:lnTo>
                  <a:pt x="1416" y="1370"/>
                </a:lnTo>
                <a:lnTo>
                  <a:pt x="1418" y="1362"/>
                </a:lnTo>
                <a:lnTo>
                  <a:pt x="1421" y="1352"/>
                </a:lnTo>
                <a:lnTo>
                  <a:pt x="1424" y="1343"/>
                </a:lnTo>
                <a:lnTo>
                  <a:pt x="1425" y="1333"/>
                </a:lnTo>
                <a:lnTo>
                  <a:pt x="1425" y="1325"/>
                </a:lnTo>
                <a:lnTo>
                  <a:pt x="1425" y="1321"/>
                </a:lnTo>
                <a:lnTo>
                  <a:pt x="1423" y="1319"/>
                </a:lnTo>
                <a:lnTo>
                  <a:pt x="1420" y="1318"/>
                </a:lnTo>
                <a:lnTo>
                  <a:pt x="1416" y="1317"/>
                </a:lnTo>
                <a:lnTo>
                  <a:pt x="1406" y="1317"/>
                </a:lnTo>
                <a:lnTo>
                  <a:pt x="1397" y="1319"/>
                </a:lnTo>
                <a:lnTo>
                  <a:pt x="1387" y="1323"/>
                </a:lnTo>
                <a:lnTo>
                  <a:pt x="1379" y="1326"/>
                </a:lnTo>
                <a:lnTo>
                  <a:pt x="1370" y="1331"/>
                </a:lnTo>
                <a:lnTo>
                  <a:pt x="1362" y="1333"/>
                </a:lnTo>
                <a:lnTo>
                  <a:pt x="1359" y="1335"/>
                </a:lnTo>
                <a:lnTo>
                  <a:pt x="1355" y="1335"/>
                </a:lnTo>
                <a:lnTo>
                  <a:pt x="1353" y="1335"/>
                </a:lnTo>
                <a:lnTo>
                  <a:pt x="1351" y="1333"/>
                </a:lnTo>
                <a:lnTo>
                  <a:pt x="1346" y="1331"/>
                </a:lnTo>
                <a:lnTo>
                  <a:pt x="1342" y="1327"/>
                </a:lnTo>
                <a:lnTo>
                  <a:pt x="1340" y="1323"/>
                </a:lnTo>
                <a:lnTo>
                  <a:pt x="1339" y="1318"/>
                </a:lnTo>
                <a:lnTo>
                  <a:pt x="1336" y="1307"/>
                </a:lnTo>
                <a:lnTo>
                  <a:pt x="1335" y="1295"/>
                </a:lnTo>
                <a:lnTo>
                  <a:pt x="1333" y="1288"/>
                </a:lnTo>
                <a:lnTo>
                  <a:pt x="1330" y="1282"/>
                </a:lnTo>
                <a:lnTo>
                  <a:pt x="1328" y="1277"/>
                </a:lnTo>
                <a:lnTo>
                  <a:pt x="1323" y="1272"/>
                </a:lnTo>
                <a:lnTo>
                  <a:pt x="1315" y="1261"/>
                </a:lnTo>
                <a:lnTo>
                  <a:pt x="1304" y="1248"/>
                </a:lnTo>
                <a:lnTo>
                  <a:pt x="1295" y="1232"/>
                </a:lnTo>
                <a:lnTo>
                  <a:pt x="1284" y="1218"/>
                </a:lnTo>
                <a:lnTo>
                  <a:pt x="1279" y="1211"/>
                </a:lnTo>
                <a:lnTo>
                  <a:pt x="1276" y="1203"/>
                </a:lnTo>
                <a:lnTo>
                  <a:pt x="1273" y="1193"/>
                </a:lnTo>
                <a:lnTo>
                  <a:pt x="1273" y="1182"/>
                </a:lnTo>
                <a:lnTo>
                  <a:pt x="1273" y="1173"/>
                </a:lnTo>
                <a:lnTo>
                  <a:pt x="1276" y="1165"/>
                </a:lnTo>
                <a:lnTo>
                  <a:pt x="1280" y="1159"/>
                </a:lnTo>
                <a:lnTo>
                  <a:pt x="1285" y="1154"/>
                </a:lnTo>
                <a:lnTo>
                  <a:pt x="1292" y="1151"/>
                </a:lnTo>
                <a:lnTo>
                  <a:pt x="1301" y="1149"/>
                </a:lnTo>
                <a:lnTo>
                  <a:pt x="1310" y="1148"/>
                </a:lnTo>
                <a:lnTo>
                  <a:pt x="1320" y="1147"/>
                </a:lnTo>
                <a:lnTo>
                  <a:pt x="1326" y="1147"/>
                </a:lnTo>
                <a:lnTo>
                  <a:pt x="1330" y="1147"/>
                </a:lnTo>
                <a:lnTo>
                  <a:pt x="1334" y="1144"/>
                </a:lnTo>
                <a:lnTo>
                  <a:pt x="1338" y="1143"/>
                </a:lnTo>
                <a:lnTo>
                  <a:pt x="1343" y="1138"/>
                </a:lnTo>
                <a:lnTo>
                  <a:pt x="1347" y="1132"/>
                </a:lnTo>
                <a:lnTo>
                  <a:pt x="1349" y="1127"/>
                </a:lnTo>
                <a:lnTo>
                  <a:pt x="1349" y="1122"/>
                </a:lnTo>
                <a:lnTo>
                  <a:pt x="1347" y="1116"/>
                </a:lnTo>
                <a:lnTo>
                  <a:pt x="1343" y="1112"/>
                </a:lnTo>
                <a:lnTo>
                  <a:pt x="1333" y="1104"/>
                </a:lnTo>
                <a:lnTo>
                  <a:pt x="1320" y="1092"/>
                </a:lnTo>
                <a:lnTo>
                  <a:pt x="1313" y="1086"/>
                </a:lnTo>
                <a:lnTo>
                  <a:pt x="1307" y="1079"/>
                </a:lnTo>
                <a:lnTo>
                  <a:pt x="1302" y="1071"/>
                </a:lnTo>
                <a:lnTo>
                  <a:pt x="1298" y="1062"/>
                </a:lnTo>
                <a:lnTo>
                  <a:pt x="1296" y="1059"/>
                </a:lnTo>
                <a:lnTo>
                  <a:pt x="1294" y="1056"/>
                </a:lnTo>
                <a:lnTo>
                  <a:pt x="1290" y="1054"/>
                </a:lnTo>
                <a:lnTo>
                  <a:pt x="1286" y="1052"/>
                </a:lnTo>
                <a:lnTo>
                  <a:pt x="1278" y="1049"/>
                </a:lnTo>
                <a:lnTo>
                  <a:pt x="1270" y="1049"/>
                </a:lnTo>
                <a:lnTo>
                  <a:pt x="1250" y="1052"/>
                </a:lnTo>
                <a:lnTo>
                  <a:pt x="1233" y="1053"/>
                </a:lnTo>
                <a:lnTo>
                  <a:pt x="1227" y="1053"/>
                </a:lnTo>
                <a:lnTo>
                  <a:pt x="1223" y="1055"/>
                </a:lnTo>
                <a:lnTo>
                  <a:pt x="1222" y="1059"/>
                </a:lnTo>
                <a:lnTo>
                  <a:pt x="1221" y="1062"/>
                </a:lnTo>
                <a:lnTo>
                  <a:pt x="1220" y="1071"/>
                </a:lnTo>
                <a:lnTo>
                  <a:pt x="1217" y="1080"/>
                </a:lnTo>
                <a:lnTo>
                  <a:pt x="1217" y="1074"/>
                </a:lnTo>
                <a:lnTo>
                  <a:pt x="1217" y="1067"/>
                </a:lnTo>
                <a:lnTo>
                  <a:pt x="1217" y="1060"/>
                </a:lnTo>
                <a:lnTo>
                  <a:pt x="1216" y="1052"/>
                </a:lnTo>
                <a:lnTo>
                  <a:pt x="1213" y="1039"/>
                </a:lnTo>
                <a:lnTo>
                  <a:pt x="1209" y="1030"/>
                </a:lnTo>
                <a:lnTo>
                  <a:pt x="1200" y="1020"/>
                </a:lnTo>
                <a:lnTo>
                  <a:pt x="1190" y="1006"/>
                </a:lnTo>
                <a:lnTo>
                  <a:pt x="1187" y="999"/>
                </a:lnTo>
                <a:lnTo>
                  <a:pt x="1183" y="993"/>
                </a:lnTo>
                <a:lnTo>
                  <a:pt x="1182" y="987"/>
                </a:lnTo>
                <a:lnTo>
                  <a:pt x="1181" y="981"/>
                </a:lnTo>
                <a:lnTo>
                  <a:pt x="1192" y="970"/>
                </a:lnTo>
                <a:lnTo>
                  <a:pt x="1204" y="961"/>
                </a:lnTo>
                <a:lnTo>
                  <a:pt x="1204" y="957"/>
                </a:lnTo>
                <a:lnTo>
                  <a:pt x="1202" y="954"/>
                </a:lnTo>
                <a:lnTo>
                  <a:pt x="1201" y="952"/>
                </a:lnTo>
                <a:lnTo>
                  <a:pt x="1198" y="949"/>
                </a:lnTo>
                <a:lnTo>
                  <a:pt x="1195" y="949"/>
                </a:lnTo>
                <a:lnTo>
                  <a:pt x="1191" y="949"/>
                </a:lnTo>
                <a:lnTo>
                  <a:pt x="1187" y="951"/>
                </a:lnTo>
                <a:lnTo>
                  <a:pt x="1183" y="952"/>
                </a:lnTo>
                <a:lnTo>
                  <a:pt x="1178" y="954"/>
                </a:lnTo>
                <a:lnTo>
                  <a:pt x="1175" y="953"/>
                </a:lnTo>
                <a:lnTo>
                  <a:pt x="1172" y="952"/>
                </a:lnTo>
                <a:lnTo>
                  <a:pt x="1169" y="948"/>
                </a:lnTo>
                <a:lnTo>
                  <a:pt x="1168" y="945"/>
                </a:lnTo>
                <a:lnTo>
                  <a:pt x="1166" y="939"/>
                </a:lnTo>
                <a:lnTo>
                  <a:pt x="1166" y="933"/>
                </a:lnTo>
                <a:lnTo>
                  <a:pt x="1166" y="927"/>
                </a:lnTo>
                <a:lnTo>
                  <a:pt x="1168" y="921"/>
                </a:lnTo>
                <a:lnTo>
                  <a:pt x="1170" y="915"/>
                </a:lnTo>
                <a:lnTo>
                  <a:pt x="1173" y="910"/>
                </a:lnTo>
                <a:lnTo>
                  <a:pt x="1177" y="907"/>
                </a:lnTo>
                <a:lnTo>
                  <a:pt x="1182" y="903"/>
                </a:lnTo>
                <a:lnTo>
                  <a:pt x="1185" y="901"/>
                </a:lnTo>
                <a:lnTo>
                  <a:pt x="1190" y="899"/>
                </a:lnTo>
                <a:lnTo>
                  <a:pt x="1195" y="899"/>
                </a:lnTo>
                <a:lnTo>
                  <a:pt x="1204" y="899"/>
                </a:lnTo>
                <a:lnTo>
                  <a:pt x="1213" y="898"/>
                </a:lnTo>
                <a:lnTo>
                  <a:pt x="1217" y="898"/>
                </a:lnTo>
                <a:lnTo>
                  <a:pt x="1221" y="896"/>
                </a:lnTo>
                <a:lnTo>
                  <a:pt x="1225" y="895"/>
                </a:lnTo>
                <a:lnTo>
                  <a:pt x="1227" y="891"/>
                </a:lnTo>
                <a:lnTo>
                  <a:pt x="1231" y="884"/>
                </a:lnTo>
                <a:lnTo>
                  <a:pt x="1233" y="877"/>
                </a:lnTo>
                <a:lnTo>
                  <a:pt x="1234" y="871"/>
                </a:lnTo>
                <a:lnTo>
                  <a:pt x="1233" y="866"/>
                </a:lnTo>
                <a:lnTo>
                  <a:pt x="1231" y="861"/>
                </a:lnTo>
                <a:lnTo>
                  <a:pt x="1226" y="858"/>
                </a:lnTo>
                <a:lnTo>
                  <a:pt x="1220" y="854"/>
                </a:lnTo>
                <a:lnTo>
                  <a:pt x="1213" y="852"/>
                </a:lnTo>
                <a:lnTo>
                  <a:pt x="1190" y="848"/>
                </a:lnTo>
                <a:lnTo>
                  <a:pt x="1165" y="847"/>
                </a:lnTo>
                <a:lnTo>
                  <a:pt x="1143" y="847"/>
                </a:lnTo>
                <a:lnTo>
                  <a:pt x="1128" y="848"/>
                </a:lnTo>
                <a:lnTo>
                  <a:pt x="1116" y="850"/>
                </a:lnTo>
                <a:lnTo>
                  <a:pt x="1106" y="851"/>
                </a:lnTo>
                <a:lnTo>
                  <a:pt x="1096" y="851"/>
                </a:lnTo>
                <a:lnTo>
                  <a:pt x="1084" y="847"/>
                </a:lnTo>
                <a:lnTo>
                  <a:pt x="1072" y="842"/>
                </a:lnTo>
                <a:lnTo>
                  <a:pt x="1062" y="835"/>
                </a:lnTo>
                <a:lnTo>
                  <a:pt x="1052" y="827"/>
                </a:lnTo>
                <a:lnTo>
                  <a:pt x="1046" y="817"/>
                </a:lnTo>
                <a:lnTo>
                  <a:pt x="1040" y="809"/>
                </a:lnTo>
                <a:lnTo>
                  <a:pt x="1034" y="801"/>
                </a:lnTo>
                <a:lnTo>
                  <a:pt x="1027" y="794"/>
                </a:lnTo>
                <a:lnTo>
                  <a:pt x="1019" y="787"/>
                </a:lnTo>
                <a:lnTo>
                  <a:pt x="1011" y="781"/>
                </a:lnTo>
                <a:lnTo>
                  <a:pt x="1002" y="773"/>
                </a:lnTo>
                <a:lnTo>
                  <a:pt x="994" y="768"/>
                </a:lnTo>
                <a:lnTo>
                  <a:pt x="986" y="759"/>
                </a:lnTo>
                <a:lnTo>
                  <a:pt x="980" y="750"/>
                </a:lnTo>
                <a:lnTo>
                  <a:pt x="975" y="740"/>
                </a:lnTo>
                <a:lnTo>
                  <a:pt x="971" y="731"/>
                </a:lnTo>
                <a:lnTo>
                  <a:pt x="969" y="721"/>
                </a:lnTo>
                <a:lnTo>
                  <a:pt x="968" y="713"/>
                </a:lnTo>
                <a:lnTo>
                  <a:pt x="965" y="706"/>
                </a:lnTo>
                <a:lnTo>
                  <a:pt x="964" y="703"/>
                </a:lnTo>
                <a:lnTo>
                  <a:pt x="962" y="701"/>
                </a:lnTo>
                <a:lnTo>
                  <a:pt x="959" y="700"/>
                </a:lnTo>
                <a:lnTo>
                  <a:pt x="957" y="700"/>
                </a:lnTo>
                <a:lnTo>
                  <a:pt x="955" y="701"/>
                </a:lnTo>
                <a:lnTo>
                  <a:pt x="952" y="702"/>
                </a:lnTo>
                <a:lnTo>
                  <a:pt x="951" y="703"/>
                </a:lnTo>
                <a:lnTo>
                  <a:pt x="950" y="706"/>
                </a:lnTo>
                <a:lnTo>
                  <a:pt x="948" y="710"/>
                </a:lnTo>
                <a:lnTo>
                  <a:pt x="946" y="716"/>
                </a:lnTo>
                <a:lnTo>
                  <a:pt x="944" y="722"/>
                </a:lnTo>
                <a:lnTo>
                  <a:pt x="940" y="727"/>
                </a:lnTo>
                <a:lnTo>
                  <a:pt x="938" y="730"/>
                </a:lnTo>
                <a:lnTo>
                  <a:pt x="935" y="731"/>
                </a:lnTo>
                <a:lnTo>
                  <a:pt x="929" y="731"/>
                </a:lnTo>
                <a:lnTo>
                  <a:pt x="923" y="732"/>
                </a:lnTo>
                <a:lnTo>
                  <a:pt x="916" y="732"/>
                </a:lnTo>
                <a:lnTo>
                  <a:pt x="910" y="733"/>
                </a:lnTo>
                <a:lnTo>
                  <a:pt x="906" y="734"/>
                </a:lnTo>
                <a:lnTo>
                  <a:pt x="902" y="737"/>
                </a:lnTo>
                <a:lnTo>
                  <a:pt x="900" y="738"/>
                </a:lnTo>
                <a:lnTo>
                  <a:pt x="899" y="741"/>
                </a:lnTo>
                <a:lnTo>
                  <a:pt x="899" y="744"/>
                </a:lnTo>
                <a:lnTo>
                  <a:pt x="899" y="747"/>
                </a:lnTo>
                <a:lnTo>
                  <a:pt x="898" y="751"/>
                </a:lnTo>
                <a:lnTo>
                  <a:pt x="898" y="754"/>
                </a:lnTo>
                <a:lnTo>
                  <a:pt x="895" y="757"/>
                </a:lnTo>
                <a:lnTo>
                  <a:pt x="894" y="759"/>
                </a:lnTo>
                <a:lnTo>
                  <a:pt x="892" y="762"/>
                </a:lnTo>
                <a:lnTo>
                  <a:pt x="888" y="763"/>
                </a:lnTo>
                <a:lnTo>
                  <a:pt x="886" y="764"/>
                </a:lnTo>
                <a:lnTo>
                  <a:pt x="882" y="764"/>
                </a:lnTo>
                <a:lnTo>
                  <a:pt x="874" y="764"/>
                </a:lnTo>
                <a:lnTo>
                  <a:pt x="868" y="765"/>
                </a:lnTo>
                <a:lnTo>
                  <a:pt x="866" y="768"/>
                </a:lnTo>
                <a:lnTo>
                  <a:pt x="864" y="770"/>
                </a:lnTo>
                <a:lnTo>
                  <a:pt x="864" y="773"/>
                </a:lnTo>
                <a:lnTo>
                  <a:pt x="866" y="777"/>
                </a:lnTo>
                <a:lnTo>
                  <a:pt x="870" y="785"/>
                </a:lnTo>
                <a:lnTo>
                  <a:pt x="877" y="794"/>
                </a:lnTo>
                <a:lnTo>
                  <a:pt x="885" y="801"/>
                </a:lnTo>
                <a:lnTo>
                  <a:pt x="893" y="807"/>
                </a:lnTo>
                <a:lnTo>
                  <a:pt x="896" y="809"/>
                </a:lnTo>
                <a:lnTo>
                  <a:pt x="899" y="813"/>
                </a:lnTo>
                <a:lnTo>
                  <a:pt x="901" y="816"/>
                </a:lnTo>
                <a:lnTo>
                  <a:pt x="902" y="820"/>
                </a:lnTo>
                <a:lnTo>
                  <a:pt x="902" y="823"/>
                </a:lnTo>
                <a:lnTo>
                  <a:pt x="902" y="827"/>
                </a:lnTo>
                <a:lnTo>
                  <a:pt x="900" y="829"/>
                </a:lnTo>
                <a:lnTo>
                  <a:pt x="898" y="831"/>
                </a:lnTo>
                <a:lnTo>
                  <a:pt x="880" y="833"/>
                </a:lnTo>
                <a:lnTo>
                  <a:pt x="864" y="836"/>
                </a:lnTo>
                <a:lnTo>
                  <a:pt x="860" y="839"/>
                </a:lnTo>
                <a:lnTo>
                  <a:pt x="853" y="839"/>
                </a:lnTo>
                <a:lnTo>
                  <a:pt x="849" y="839"/>
                </a:lnTo>
                <a:lnTo>
                  <a:pt x="847" y="838"/>
                </a:lnTo>
                <a:lnTo>
                  <a:pt x="843" y="836"/>
                </a:lnTo>
                <a:lnTo>
                  <a:pt x="841" y="834"/>
                </a:lnTo>
                <a:lnTo>
                  <a:pt x="836" y="829"/>
                </a:lnTo>
                <a:lnTo>
                  <a:pt x="832" y="828"/>
                </a:lnTo>
                <a:lnTo>
                  <a:pt x="831" y="831"/>
                </a:lnTo>
                <a:lnTo>
                  <a:pt x="830" y="838"/>
                </a:lnTo>
                <a:lnTo>
                  <a:pt x="830" y="846"/>
                </a:lnTo>
                <a:lnTo>
                  <a:pt x="828" y="853"/>
                </a:lnTo>
                <a:lnTo>
                  <a:pt x="825" y="859"/>
                </a:lnTo>
                <a:lnTo>
                  <a:pt x="820" y="865"/>
                </a:lnTo>
                <a:lnTo>
                  <a:pt x="814" y="873"/>
                </a:lnTo>
                <a:lnTo>
                  <a:pt x="810" y="883"/>
                </a:lnTo>
                <a:lnTo>
                  <a:pt x="803" y="894"/>
                </a:lnTo>
                <a:lnTo>
                  <a:pt x="792" y="905"/>
                </a:lnTo>
                <a:lnTo>
                  <a:pt x="785" y="911"/>
                </a:lnTo>
                <a:lnTo>
                  <a:pt x="779" y="915"/>
                </a:lnTo>
                <a:lnTo>
                  <a:pt x="774" y="917"/>
                </a:lnTo>
                <a:lnTo>
                  <a:pt x="768" y="919"/>
                </a:lnTo>
                <a:lnTo>
                  <a:pt x="763" y="919"/>
                </a:lnTo>
                <a:lnTo>
                  <a:pt x="759" y="917"/>
                </a:lnTo>
                <a:lnTo>
                  <a:pt x="754" y="915"/>
                </a:lnTo>
                <a:lnTo>
                  <a:pt x="748" y="911"/>
                </a:lnTo>
                <a:lnTo>
                  <a:pt x="742" y="909"/>
                </a:lnTo>
                <a:lnTo>
                  <a:pt x="736" y="909"/>
                </a:lnTo>
                <a:lnTo>
                  <a:pt x="729" y="910"/>
                </a:lnTo>
                <a:lnTo>
                  <a:pt x="723" y="913"/>
                </a:lnTo>
                <a:lnTo>
                  <a:pt x="716" y="916"/>
                </a:lnTo>
                <a:lnTo>
                  <a:pt x="710" y="921"/>
                </a:lnTo>
                <a:lnTo>
                  <a:pt x="704" y="927"/>
                </a:lnTo>
                <a:lnTo>
                  <a:pt x="699" y="933"/>
                </a:lnTo>
                <a:lnTo>
                  <a:pt x="696" y="939"/>
                </a:lnTo>
                <a:lnTo>
                  <a:pt x="692" y="947"/>
                </a:lnTo>
                <a:lnTo>
                  <a:pt x="690" y="954"/>
                </a:lnTo>
                <a:lnTo>
                  <a:pt x="688" y="964"/>
                </a:lnTo>
                <a:lnTo>
                  <a:pt x="688" y="971"/>
                </a:lnTo>
                <a:lnTo>
                  <a:pt x="690" y="979"/>
                </a:lnTo>
                <a:lnTo>
                  <a:pt x="692" y="985"/>
                </a:lnTo>
                <a:lnTo>
                  <a:pt x="697" y="990"/>
                </a:lnTo>
                <a:lnTo>
                  <a:pt x="710" y="1001"/>
                </a:lnTo>
                <a:lnTo>
                  <a:pt x="726" y="1014"/>
                </a:lnTo>
                <a:lnTo>
                  <a:pt x="735" y="1018"/>
                </a:lnTo>
                <a:lnTo>
                  <a:pt x="740" y="1023"/>
                </a:lnTo>
                <a:lnTo>
                  <a:pt x="743" y="1029"/>
                </a:lnTo>
                <a:lnTo>
                  <a:pt x="746" y="1037"/>
                </a:lnTo>
                <a:lnTo>
                  <a:pt x="746" y="1049"/>
                </a:lnTo>
                <a:lnTo>
                  <a:pt x="746" y="1062"/>
                </a:lnTo>
                <a:lnTo>
                  <a:pt x="743" y="1074"/>
                </a:lnTo>
                <a:lnTo>
                  <a:pt x="740" y="1086"/>
                </a:lnTo>
                <a:lnTo>
                  <a:pt x="735" y="1096"/>
                </a:lnTo>
                <a:lnTo>
                  <a:pt x="730" y="1104"/>
                </a:lnTo>
                <a:lnTo>
                  <a:pt x="724" y="1110"/>
                </a:lnTo>
                <a:lnTo>
                  <a:pt x="719" y="1113"/>
                </a:lnTo>
                <a:lnTo>
                  <a:pt x="713" y="1116"/>
                </a:lnTo>
                <a:lnTo>
                  <a:pt x="709" y="1117"/>
                </a:lnTo>
                <a:lnTo>
                  <a:pt x="702" y="1117"/>
                </a:lnTo>
                <a:lnTo>
                  <a:pt x="693" y="1118"/>
                </a:lnTo>
                <a:lnTo>
                  <a:pt x="685" y="1121"/>
                </a:lnTo>
                <a:lnTo>
                  <a:pt x="674" y="1124"/>
                </a:lnTo>
                <a:lnTo>
                  <a:pt x="661" y="1132"/>
                </a:lnTo>
                <a:lnTo>
                  <a:pt x="642" y="1144"/>
                </a:lnTo>
                <a:lnTo>
                  <a:pt x="624" y="1156"/>
                </a:lnTo>
                <a:lnTo>
                  <a:pt x="609" y="1167"/>
                </a:lnTo>
                <a:lnTo>
                  <a:pt x="604" y="1170"/>
                </a:lnTo>
                <a:lnTo>
                  <a:pt x="600" y="1176"/>
                </a:lnTo>
                <a:lnTo>
                  <a:pt x="598" y="1181"/>
                </a:lnTo>
                <a:lnTo>
                  <a:pt x="597" y="1186"/>
                </a:lnTo>
                <a:lnTo>
                  <a:pt x="597" y="1192"/>
                </a:lnTo>
                <a:lnTo>
                  <a:pt x="598" y="1197"/>
                </a:lnTo>
                <a:lnTo>
                  <a:pt x="599" y="1201"/>
                </a:lnTo>
                <a:lnTo>
                  <a:pt x="602" y="1206"/>
                </a:lnTo>
                <a:lnTo>
                  <a:pt x="608" y="1216"/>
                </a:lnTo>
                <a:lnTo>
                  <a:pt x="617" y="1228"/>
                </a:lnTo>
                <a:lnTo>
                  <a:pt x="627" y="1239"/>
                </a:lnTo>
                <a:lnTo>
                  <a:pt x="633" y="1249"/>
                </a:lnTo>
                <a:lnTo>
                  <a:pt x="636" y="1257"/>
                </a:lnTo>
                <a:lnTo>
                  <a:pt x="639" y="1263"/>
                </a:lnTo>
                <a:lnTo>
                  <a:pt x="637" y="1266"/>
                </a:lnTo>
                <a:lnTo>
                  <a:pt x="636" y="1268"/>
                </a:lnTo>
                <a:lnTo>
                  <a:pt x="635" y="1269"/>
                </a:lnTo>
                <a:lnTo>
                  <a:pt x="631" y="1270"/>
                </a:lnTo>
                <a:lnTo>
                  <a:pt x="623" y="1272"/>
                </a:lnTo>
                <a:lnTo>
                  <a:pt x="617" y="1274"/>
                </a:lnTo>
                <a:lnTo>
                  <a:pt x="614" y="1276"/>
                </a:lnTo>
                <a:lnTo>
                  <a:pt x="612" y="1279"/>
                </a:lnTo>
                <a:lnTo>
                  <a:pt x="611" y="1281"/>
                </a:lnTo>
                <a:lnTo>
                  <a:pt x="611" y="1286"/>
                </a:lnTo>
                <a:lnTo>
                  <a:pt x="614" y="1294"/>
                </a:lnTo>
                <a:lnTo>
                  <a:pt x="620" y="1302"/>
                </a:lnTo>
                <a:lnTo>
                  <a:pt x="623" y="1307"/>
                </a:lnTo>
                <a:lnTo>
                  <a:pt x="625" y="1312"/>
                </a:lnTo>
                <a:lnTo>
                  <a:pt x="628" y="1317"/>
                </a:lnTo>
                <a:lnTo>
                  <a:pt x="629" y="1321"/>
                </a:lnTo>
                <a:lnTo>
                  <a:pt x="631" y="1331"/>
                </a:lnTo>
                <a:lnTo>
                  <a:pt x="633" y="1342"/>
                </a:lnTo>
                <a:lnTo>
                  <a:pt x="635" y="1348"/>
                </a:lnTo>
                <a:lnTo>
                  <a:pt x="637" y="1351"/>
                </a:lnTo>
                <a:lnTo>
                  <a:pt x="640" y="1356"/>
                </a:lnTo>
                <a:lnTo>
                  <a:pt x="643" y="1358"/>
                </a:lnTo>
                <a:lnTo>
                  <a:pt x="648" y="1359"/>
                </a:lnTo>
                <a:lnTo>
                  <a:pt x="654" y="1361"/>
                </a:lnTo>
                <a:lnTo>
                  <a:pt x="662" y="1362"/>
                </a:lnTo>
                <a:lnTo>
                  <a:pt x="669" y="1362"/>
                </a:lnTo>
                <a:lnTo>
                  <a:pt x="677" y="1361"/>
                </a:lnTo>
                <a:lnTo>
                  <a:pt x="684" y="1361"/>
                </a:lnTo>
                <a:lnTo>
                  <a:pt x="686" y="1361"/>
                </a:lnTo>
                <a:lnTo>
                  <a:pt x="688" y="1362"/>
                </a:lnTo>
                <a:lnTo>
                  <a:pt x="691" y="1363"/>
                </a:lnTo>
                <a:lnTo>
                  <a:pt x="693" y="1367"/>
                </a:lnTo>
                <a:lnTo>
                  <a:pt x="697" y="1371"/>
                </a:lnTo>
                <a:lnTo>
                  <a:pt x="700" y="1377"/>
                </a:lnTo>
                <a:lnTo>
                  <a:pt x="705" y="1382"/>
                </a:lnTo>
                <a:lnTo>
                  <a:pt x="710" y="1387"/>
                </a:lnTo>
                <a:lnTo>
                  <a:pt x="716" y="1389"/>
                </a:lnTo>
                <a:lnTo>
                  <a:pt x="721" y="1389"/>
                </a:lnTo>
                <a:lnTo>
                  <a:pt x="726" y="1389"/>
                </a:lnTo>
                <a:lnTo>
                  <a:pt x="732" y="1388"/>
                </a:lnTo>
                <a:lnTo>
                  <a:pt x="742" y="1384"/>
                </a:lnTo>
                <a:lnTo>
                  <a:pt x="748" y="1381"/>
                </a:lnTo>
                <a:lnTo>
                  <a:pt x="755" y="1375"/>
                </a:lnTo>
                <a:lnTo>
                  <a:pt x="761" y="1370"/>
                </a:lnTo>
                <a:lnTo>
                  <a:pt x="769" y="1363"/>
                </a:lnTo>
                <a:lnTo>
                  <a:pt x="778" y="1357"/>
                </a:lnTo>
                <a:lnTo>
                  <a:pt x="785" y="1354"/>
                </a:lnTo>
                <a:lnTo>
                  <a:pt x="792" y="1351"/>
                </a:lnTo>
                <a:lnTo>
                  <a:pt x="799" y="1350"/>
                </a:lnTo>
                <a:lnTo>
                  <a:pt x="811" y="1349"/>
                </a:lnTo>
                <a:lnTo>
                  <a:pt x="823" y="1348"/>
                </a:lnTo>
                <a:lnTo>
                  <a:pt x="835" y="1346"/>
                </a:lnTo>
                <a:lnTo>
                  <a:pt x="843" y="1346"/>
                </a:lnTo>
                <a:lnTo>
                  <a:pt x="849" y="1346"/>
                </a:lnTo>
                <a:lnTo>
                  <a:pt x="855" y="1346"/>
                </a:lnTo>
                <a:lnTo>
                  <a:pt x="860" y="1349"/>
                </a:lnTo>
                <a:lnTo>
                  <a:pt x="862" y="1351"/>
                </a:lnTo>
                <a:lnTo>
                  <a:pt x="866" y="1355"/>
                </a:lnTo>
                <a:lnTo>
                  <a:pt x="868" y="1361"/>
                </a:lnTo>
                <a:lnTo>
                  <a:pt x="870" y="1368"/>
                </a:lnTo>
                <a:lnTo>
                  <a:pt x="873" y="1378"/>
                </a:lnTo>
                <a:lnTo>
                  <a:pt x="877" y="1389"/>
                </a:lnTo>
                <a:lnTo>
                  <a:pt x="880" y="1395"/>
                </a:lnTo>
                <a:lnTo>
                  <a:pt x="883" y="1400"/>
                </a:lnTo>
                <a:lnTo>
                  <a:pt x="886" y="1403"/>
                </a:lnTo>
                <a:lnTo>
                  <a:pt x="889" y="1407"/>
                </a:lnTo>
                <a:lnTo>
                  <a:pt x="894" y="1409"/>
                </a:lnTo>
                <a:lnTo>
                  <a:pt x="898" y="1411"/>
                </a:lnTo>
                <a:lnTo>
                  <a:pt x="901" y="1411"/>
                </a:lnTo>
                <a:lnTo>
                  <a:pt x="906" y="1411"/>
                </a:lnTo>
                <a:lnTo>
                  <a:pt x="910" y="1411"/>
                </a:lnTo>
                <a:lnTo>
                  <a:pt x="913" y="1409"/>
                </a:lnTo>
                <a:lnTo>
                  <a:pt x="917" y="1407"/>
                </a:lnTo>
                <a:lnTo>
                  <a:pt x="919" y="1403"/>
                </a:lnTo>
                <a:lnTo>
                  <a:pt x="923" y="1398"/>
                </a:lnTo>
                <a:lnTo>
                  <a:pt x="929" y="1389"/>
                </a:lnTo>
                <a:lnTo>
                  <a:pt x="935" y="1382"/>
                </a:lnTo>
                <a:lnTo>
                  <a:pt x="942" y="1375"/>
                </a:lnTo>
                <a:lnTo>
                  <a:pt x="952" y="1365"/>
                </a:lnTo>
                <a:lnTo>
                  <a:pt x="962" y="1356"/>
                </a:lnTo>
                <a:lnTo>
                  <a:pt x="970" y="1346"/>
                </a:lnTo>
                <a:lnTo>
                  <a:pt x="977" y="1339"/>
                </a:lnTo>
                <a:lnTo>
                  <a:pt x="981" y="1337"/>
                </a:lnTo>
                <a:lnTo>
                  <a:pt x="984" y="1336"/>
                </a:lnTo>
                <a:lnTo>
                  <a:pt x="988" y="1335"/>
                </a:lnTo>
                <a:lnTo>
                  <a:pt x="992" y="1333"/>
                </a:lnTo>
                <a:lnTo>
                  <a:pt x="999" y="1333"/>
                </a:lnTo>
                <a:lnTo>
                  <a:pt x="1007" y="1336"/>
                </a:lnTo>
                <a:lnTo>
                  <a:pt x="1011" y="1337"/>
                </a:lnTo>
                <a:lnTo>
                  <a:pt x="1014" y="1337"/>
                </a:lnTo>
                <a:lnTo>
                  <a:pt x="1018" y="1337"/>
                </a:lnTo>
                <a:lnTo>
                  <a:pt x="1020" y="1336"/>
                </a:lnTo>
                <a:lnTo>
                  <a:pt x="1026" y="1331"/>
                </a:lnTo>
                <a:lnTo>
                  <a:pt x="1032" y="1325"/>
                </a:lnTo>
                <a:lnTo>
                  <a:pt x="1034" y="1323"/>
                </a:lnTo>
                <a:lnTo>
                  <a:pt x="1037" y="1321"/>
                </a:lnTo>
                <a:lnTo>
                  <a:pt x="1039" y="1321"/>
                </a:lnTo>
                <a:lnTo>
                  <a:pt x="1042" y="1323"/>
                </a:lnTo>
                <a:lnTo>
                  <a:pt x="1046" y="1326"/>
                </a:lnTo>
                <a:lnTo>
                  <a:pt x="1051" y="1331"/>
                </a:lnTo>
                <a:lnTo>
                  <a:pt x="1055" y="1333"/>
                </a:lnTo>
                <a:lnTo>
                  <a:pt x="1058" y="1333"/>
                </a:lnTo>
                <a:lnTo>
                  <a:pt x="1063" y="1332"/>
                </a:lnTo>
                <a:lnTo>
                  <a:pt x="1066" y="1329"/>
                </a:lnTo>
                <a:lnTo>
                  <a:pt x="1065" y="1331"/>
                </a:lnTo>
                <a:lnTo>
                  <a:pt x="1065" y="1335"/>
                </a:lnTo>
                <a:lnTo>
                  <a:pt x="1065" y="1340"/>
                </a:lnTo>
                <a:lnTo>
                  <a:pt x="1065" y="1346"/>
                </a:lnTo>
                <a:lnTo>
                  <a:pt x="1070" y="1373"/>
                </a:lnTo>
                <a:lnTo>
                  <a:pt x="1074" y="1406"/>
                </a:lnTo>
                <a:lnTo>
                  <a:pt x="1078" y="1443"/>
                </a:lnTo>
                <a:lnTo>
                  <a:pt x="1082" y="1480"/>
                </a:lnTo>
                <a:lnTo>
                  <a:pt x="1087" y="1509"/>
                </a:lnTo>
                <a:lnTo>
                  <a:pt x="1091" y="1537"/>
                </a:lnTo>
                <a:lnTo>
                  <a:pt x="1093" y="1548"/>
                </a:lnTo>
                <a:lnTo>
                  <a:pt x="1094" y="1559"/>
                </a:lnTo>
                <a:lnTo>
                  <a:pt x="1094" y="1567"/>
                </a:lnTo>
                <a:lnTo>
                  <a:pt x="1091" y="1573"/>
                </a:lnTo>
                <a:lnTo>
                  <a:pt x="1090" y="1577"/>
                </a:lnTo>
                <a:lnTo>
                  <a:pt x="1087" y="1578"/>
                </a:lnTo>
                <a:lnTo>
                  <a:pt x="1083" y="1581"/>
                </a:lnTo>
                <a:lnTo>
                  <a:pt x="1078" y="1581"/>
                </a:lnTo>
                <a:lnTo>
                  <a:pt x="1069" y="1582"/>
                </a:lnTo>
                <a:lnTo>
                  <a:pt x="1059" y="1582"/>
                </a:lnTo>
                <a:lnTo>
                  <a:pt x="1055" y="1583"/>
                </a:lnTo>
                <a:lnTo>
                  <a:pt x="1051" y="1584"/>
                </a:lnTo>
                <a:lnTo>
                  <a:pt x="1050" y="1585"/>
                </a:lnTo>
                <a:lnTo>
                  <a:pt x="1049" y="1588"/>
                </a:lnTo>
                <a:lnTo>
                  <a:pt x="1049" y="1595"/>
                </a:lnTo>
                <a:lnTo>
                  <a:pt x="1050" y="1603"/>
                </a:lnTo>
                <a:lnTo>
                  <a:pt x="1051" y="1614"/>
                </a:lnTo>
                <a:lnTo>
                  <a:pt x="1052" y="1627"/>
                </a:lnTo>
                <a:lnTo>
                  <a:pt x="1052" y="1640"/>
                </a:lnTo>
                <a:lnTo>
                  <a:pt x="1053" y="1654"/>
                </a:lnTo>
                <a:lnTo>
                  <a:pt x="1053" y="1664"/>
                </a:lnTo>
                <a:lnTo>
                  <a:pt x="1055" y="1674"/>
                </a:lnTo>
                <a:lnTo>
                  <a:pt x="1057" y="1684"/>
                </a:lnTo>
                <a:lnTo>
                  <a:pt x="1059" y="1693"/>
                </a:lnTo>
                <a:lnTo>
                  <a:pt x="1063" y="1703"/>
                </a:lnTo>
                <a:lnTo>
                  <a:pt x="1068" y="1710"/>
                </a:lnTo>
                <a:lnTo>
                  <a:pt x="1074" y="1716"/>
                </a:lnTo>
                <a:lnTo>
                  <a:pt x="1081" y="1721"/>
                </a:lnTo>
                <a:lnTo>
                  <a:pt x="1091" y="1723"/>
                </a:lnTo>
                <a:lnTo>
                  <a:pt x="1103" y="1724"/>
                </a:lnTo>
                <a:lnTo>
                  <a:pt x="1116" y="1724"/>
                </a:lnTo>
                <a:lnTo>
                  <a:pt x="1131" y="1723"/>
                </a:lnTo>
                <a:lnTo>
                  <a:pt x="1144" y="1723"/>
                </a:lnTo>
                <a:lnTo>
                  <a:pt x="1154" y="1724"/>
                </a:lnTo>
                <a:lnTo>
                  <a:pt x="1158" y="1724"/>
                </a:lnTo>
                <a:lnTo>
                  <a:pt x="1162" y="1727"/>
                </a:lnTo>
                <a:lnTo>
                  <a:pt x="1164" y="1728"/>
                </a:lnTo>
                <a:lnTo>
                  <a:pt x="1165" y="1731"/>
                </a:lnTo>
                <a:lnTo>
                  <a:pt x="1169" y="1748"/>
                </a:lnTo>
                <a:lnTo>
                  <a:pt x="1173" y="1765"/>
                </a:lnTo>
                <a:lnTo>
                  <a:pt x="1176" y="1771"/>
                </a:lnTo>
                <a:lnTo>
                  <a:pt x="1179" y="1774"/>
                </a:lnTo>
                <a:lnTo>
                  <a:pt x="1182" y="1775"/>
                </a:lnTo>
                <a:lnTo>
                  <a:pt x="1184" y="1775"/>
                </a:lnTo>
                <a:lnTo>
                  <a:pt x="1187" y="1775"/>
                </a:lnTo>
                <a:lnTo>
                  <a:pt x="1190" y="1773"/>
                </a:lnTo>
                <a:lnTo>
                  <a:pt x="1196" y="1770"/>
                </a:lnTo>
                <a:lnTo>
                  <a:pt x="1202" y="1765"/>
                </a:lnTo>
                <a:lnTo>
                  <a:pt x="1208" y="1760"/>
                </a:lnTo>
                <a:lnTo>
                  <a:pt x="1215" y="1759"/>
                </a:lnTo>
                <a:lnTo>
                  <a:pt x="1221" y="1758"/>
                </a:lnTo>
                <a:lnTo>
                  <a:pt x="1227" y="1759"/>
                </a:lnTo>
                <a:lnTo>
                  <a:pt x="1231" y="1760"/>
                </a:lnTo>
                <a:lnTo>
                  <a:pt x="1233" y="1762"/>
                </a:lnTo>
                <a:lnTo>
                  <a:pt x="1235" y="1765"/>
                </a:lnTo>
                <a:lnTo>
                  <a:pt x="1238" y="1768"/>
                </a:lnTo>
                <a:lnTo>
                  <a:pt x="1239" y="1771"/>
                </a:lnTo>
                <a:lnTo>
                  <a:pt x="1241" y="1772"/>
                </a:lnTo>
                <a:lnTo>
                  <a:pt x="1244" y="1773"/>
                </a:lnTo>
                <a:lnTo>
                  <a:pt x="1246" y="1774"/>
                </a:lnTo>
                <a:lnTo>
                  <a:pt x="1252" y="1773"/>
                </a:lnTo>
                <a:lnTo>
                  <a:pt x="1259" y="1772"/>
                </a:lnTo>
                <a:lnTo>
                  <a:pt x="1272" y="1765"/>
                </a:lnTo>
                <a:lnTo>
                  <a:pt x="1284" y="1759"/>
                </a:lnTo>
                <a:lnTo>
                  <a:pt x="1294" y="1754"/>
                </a:lnTo>
                <a:lnTo>
                  <a:pt x="1304" y="1751"/>
                </a:lnTo>
                <a:lnTo>
                  <a:pt x="1316" y="1746"/>
                </a:lnTo>
                <a:lnTo>
                  <a:pt x="1328" y="1743"/>
                </a:lnTo>
                <a:lnTo>
                  <a:pt x="1328" y="1742"/>
                </a:lnTo>
                <a:lnTo>
                  <a:pt x="1328" y="1741"/>
                </a:lnTo>
                <a:lnTo>
                  <a:pt x="1329" y="1749"/>
                </a:lnTo>
                <a:lnTo>
                  <a:pt x="1330" y="1758"/>
                </a:lnTo>
                <a:lnTo>
                  <a:pt x="1334" y="1762"/>
                </a:lnTo>
                <a:lnTo>
                  <a:pt x="1339" y="1766"/>
                </a:lnTo>
                <a:lnTo>
                  <a:pt x="1345" y="1771"/>
                </a:lnTo>
                <a:lnTo>
                  <a:pt x="1351" y="1778"/>
                </a:lnTo>
                <a:lnTo>
                  <a:pt x="1357" y="1789"/>
                </a:lnTo>
                <a:lnTo>
                  <a:pt x="1364" y="1803"/>
                </a:lnTo>
                <a:lnTo>
                  <a:pt x="1374" y="1821"/>
                </a:lnTo>
                <a:lnTo>
                  <a:pt x="1387" y="1840"/>
                </a:lnTo>
                <a:lnTo>
                  <a:pt x="1401" y="1856"/>
                </a:lnTo>
                <a:lnTo>
                  <a:pt x="1412" y="1871"/>
                </a:lnTo>
                <a:lnTo>
                  <a:pt x="1417" y="1877"/>
                </a:lnTo>
                <a:lnTo>
                  <a:pt x="1421" y="1882"/>
                </a:lnTo>
                <a:lnTo>
                  <a:pt x="1422" y="1887"/>
                </a:lnTo>
                <a:lnTo>
                  <a:pt x="1422" y="1893"/>
                </a:lnTo>
                <a:lnTo>
                  <a:pt x="1421" y="1897"/>
                </a:lnTo>
                <a:lnTo>
                  <a:pt x="1418" y="1901"/>
                </a:lnTo>
                <a:lnTo>
                  <a:pt x="1414" y="1904"/>
                </a:lnTo>
                <a:lnTo>
                  <a:pt x="1408" y="1906"/>
                </a:lnTo>
                <a:lnTo>
                  <a:pt x="1402" y="1909"/>
                </a:lnTo>
                <a:lnTo>
                  <a:pt x="1396" y="1911"/>
                </a:lnTo>
                <a:lnTo>
                  <a:pt x="1392" y="1915"/>
                </a:lnTo>
                <a:lnTo>
                  <a:pt x="1390" y="1918"/>
                </a:lnTo>
                <a:lnTo>
                  <a:pt x="1387" y="1920"/>
                </a:lnTo>
                <a:lnTo>
                  <a:pt x="1387" y="1923"/>
                </a:lnTo>
                <a:lnTo>
                  <a:pt x="1389" y="1925"/>
                </a:lnTo>
                <a:lnTo>
                  <a:pt x="1391" y="1925"/>
                </a:lnTo>
                <a:lnTo>
                  <a:pt x="1402" y="1920"/>
                </a:lnTo>
                <a:lnTo>
                  <a:pt x="1417" y="1913"/>
                </a:lnTo>
                <a:lnTo>
                  <a:pt x="1420" y="1913"/>
                </a:lnTo>
                <a:lnTo>
                  <a:pt x="1422" y="1913"/>
                </a:lnTo>
                <a:close/>
                <a:moveTo>
                  <a:pt x="1203" y="1091"/>
                </a:moveTo>
                <a:lnTo>
                  <a:pt x="1198" y="1092"/>
                </a:lnTo>
                <a:lnTo>
                  <a:pt x="1195" y="1092"/>
                </a:lnTo>
                <a:lnTo>
                  <a:pt x="1198" y="1091"/>
                </a:lnTo>
                <a:lnTo>
                  <a:pt x="1202" y="1091"/>
                </a:lnTo>
                <a:lnTo>
                  <a:pt x="1203" y="1091"/>
                </a:lnTo>
                <a:lnTo>
                  <a:pt x="1203" y="1091"/>
                </a:lnTo>
                <a:close/>
                <a:moveTo>
                  <a:pt x="1169" y="1116"/>
                </a:moveTo>
                <a:lnTo>
                  <a:pt x="1169" y="1116"/>
                </a:lnTo>
                <a:lnTo>
                  <a:pt x="1168" y="1117"/>
                </a:lnTo>
                <a:lnTo>
                  <a:pt x="1169" y="1121"/>
                </a:lnTo>
                <a:lnTo>
                  <a:pt x="1170" y="1129"/>
                </a:lnTo>
                <a:lnTo>
                  <a:pt x="1171" y="1134"/>
                </a:lnTo>
                <a:lnTo>
                  <a:pt x="1171" y="1140"/>
                </a:lnTo>
                <a:lnTo>
                  <a:pt x="1171" y="1147"/>
                </a:lnTo>
                <a:lnTo>
                  <a:pt x="1170" y="1153"/>
                </a:lnTo>
                <a:lnTo>
                  <a:pt x="1163" y="1173"/>
                </a:lnTo>
                <a:lnTo>
                  <a:pt x="1159" y="1180"/>
                </a:lnTo>
                <a:lnTo>
                  <a:pt x="1159" y="1182"/>
                </a:lnTo>
                <a:lnTo>
                  <a:pt x="1159" y="1187"/>
                </a:lnTo>
                <a:lnTo>
                  <a:pt x="1159" y="1191"/>
                </a:lnTo>
                <a:lnTo>
                  <a:pt x="1160" y="1193"/>
                </a:lnTo>
                <a:lnTo>
                  <a:pt x="1163" y="1195"/>
                </a:lnTo>
                <a:lnTo>
                  <a:pt x="1165" y="1198"/>
                </a:lnTo>
                <a:lnTo>
                  <a:pt x="1173" y="1203"/>
                </a:lnTo>
                <a:lnTo>
                  <a:pt x="1183" y="1209"/>
                </a:lnTo>
                <a:lnTo>
                  <a:pt x="1187" y="1212"/>
                </a:lnTo>
                <a:lnTo>
                  <a:pt x="1189" y="1214"/>
                </a:lnTo>
                <a:lnTo>
                  <a:pt x="1191" y="1217"/>
                </a:lnTo>
                <a:lnTo>
                  <a:pt x="1190" y="1217"/>
                </a:lnTo>
                <a:lnTo>
                  <a:pt x="1185" y="1219"/>
                </a:lnTo>
                <a:lnTo>
                  <a:pt x="1181" y="1222"/>
                </a:lnTo>
                <a:lnTo>
                  <a:pt x="1178" y="1223"/>
                </a:lnTo>
                <a:lnTo>
                  <a:pt x="1176" y="1225"/>
                </a:lnTo>
                <a:lnTo>
                  <a:pt x="1175" y="1226"/>
                </a:lnTo>
                <a:lnTo>
                  <a:pt x="1175" y="1229"/>
                </a:lnTo>
                <a:lnTo>
                  <a:pt x="1175" y="1237"/>
                </a:lnTo>
                <a:lnTo>
                  <a:pt x="1177" y="1249"/>
                </a:lnTo>
                <a:lnTo>
                  <a:pt x="1178" y="1263"/>
                </a:lnTo>
                <a:lnTo>
                  <a:pt x="1179" y="1274"/>
                </a:lnTo>
                <a:lnTo>
                  <a:pt x="1179" y="1285"/>
                </a:lnTo>
                <a:lnTo>
                  <a:pt x="1177" y="1296"/>
                </a:lnTo>
                <a:lnTo>
                  <a:pt x="1175" y="1302"/>
                </a:lnTo>
                <a:lnTo>
                  <a:pt x="1172" y="1307"/>
                </a:lnTo>
                <a:lnTo>
                  <a:pt x="1170" y="1311"/>
                </a:lnTo>
                <a:lnTo>
                  <a:pt x="1166" y="1314"/>
                </a:lnTo>
                <a:lnTo>
                  <a:pt x="1162" y="1317"/>
                </a:lnTo>
                <a:lnTo>
                  <a:pt x="1157" y="1319"/>
                </a:lnTo>
                <a:lnTo>
                  <a:pt x="1150" y="1321"/>
                </a:lnTo>
                <a:lnTo>
                  <a:pt x="1143" y="1323"/>
                </a:lnTo>
                <a:lnTo>
                  <a:pt x="1129" y="1325"/>
                </a:lnTo>
                <a:lnTo>
                  <a:pt x="1119" y="1327"/>
                </a:lnTo>
                <a:lnTo>
                  <a:pt x="1113" y="1329"/>
                </a:lnTo>
                <a:lnTo>
                  <a:pt x="1107" y="1329"/>
                </a:lnTo>
                <a:lnTo>
                  <a:pt x="1105" y="1327"/>
                </a:lnTo>
                <a:lnTo>
                  <a:pt x="1103" y="1326"/>
                </a:lnTo>
                <a:lnTo>
                  <a:pt x="1101" y="1324"/>
                </a:lnTo>
                <a:lnTo>
                  <a:pt x="1100" y="1320"/>
                </a:lnTo>
                <a:lnTo>
                  <a:pt x="1096" y="1315"/>
                </a:lnTo>
                <a:lnTo>
                  <a:pt x="1094" y="1311"/>
                </a:lnTo>
                <a:lnTo>
                  <a:pt x="1090" y="1308"/>
                </a:lnTo>
                <a:lnTo>
                  <a:pt x="1085" y="1308"/>
                </a:lnTo>
                <a:lnTo>
                  <a:pt x="1078" y="1308"/>
                </a:lnTo>
                <a:lnTo>
                  <a:pt x="1076" y="1310"/>
                </a:lnTo>
                <a:lnTo>
                  <a:pt x="1076" y="1310"/>
                </a:lnTo>
                <a:lnTo>
                  <a:pt x="1076" y="1308"/>
                </a:lnTo>
                <a:lnTo>
                  <a:pt x="1077" y="1293"/>
                </a:lnTo>
                <a:lnTo>
                  <a:pt x="1080" y="1280"/>
                </a:lnTo>
                <a:lnTo>
                  <a:pt x="1084" y="1268"/>
                </a:lnTo>
                <a:lnTo>
                  <a:pt x="1090" y="1256"/>
                </a:lnTo>
                <a:lnTo>
                  <a:pt x="1097" y="1248"/>
                </a:lnTo>
                <a:lnTo>
                  <a:pt x="1101" y="1242"/>
                </a:lnTo>
                <a:lnTo>
                  <a:pt x="1100" y="1239"/>
                </a:lnTo>
                <a:lnTo>
                  <a:pt x="1099" y="1237"/>
                </a:lnTo>
                <a:lnTo>
                  <a:pt x="1094" y="1235"/>
                </a:lnTo>
                <a:lnTo>
                  <a:pt x="1087" y="1232"/>
                </a:lnTo>
                <a:lnTo>
                  <a:pt x="1076" y="1228"/>
                </a:lnTo>
                <a:lnTo>
                  <a:pt x="1065" y="1224"/>
                </a:lnTo>
                <a:lnTo>
                  <a:pt x="1056" y="1220"/>
                </a:lnTo>
                <a:lnTo>
                  <a:pt x="1047" y="1217"/>
                </a:lnTo>
                <a:lnTo>
                  <a:pt x="1044" y="1213"/>
                </a:lnTo>
                <a:lnTo>
                  <a:pt x="1040" y="1210"/>
                </a:lnTo>
                <a:lnTo>
                  <a:pt x="1038" y="1205"/>
                </a:lnTo>
                <a:lnTo>
                  <a:pt x="1036" y="1199"/>
                </a:lnTo>
                <a:lnTo>
                  <a:pt x="1033" y="1188"/>
                </a:lnTo>
                <a:lnTo>
                  <a:pt x="1033" y="1179"/>
                </a:lnTo>
                <a:lnTo>
                  <a:pt x="1032" y="1170"/>
                </a:lnTo>
                <a:lnTo>
                  <a:pt x="1032" y="1160"/>
                </a:lnTo>
                <a:lnTo>
                  <a:pt x="1032" y="1155"/>
                </a:lnTo>
                <a:lnTo>
                  <a:pt x="1033" y="1151"/>
                </a:lnTo>
                <a:lnTo>
                  <a:pt x="1034" y="1148"/>
                </a:lnTo>
                <a:lnTo>
                  <a:pt x="1038" y="1144"/>
                </a:lnTo>
                <a:lnTo>
                  <a:pt x="1044" y="1141"/>
                </a:lnTo>
                <a:lnTo>
                  <a:pt x="1052" y="1137"/>
                </a:lnTo>
                <a:lnTo>
                  <a:pt x="1058" y="1135"/>
                </a:lnTo>
                <a:lnTo>
                  <a:pt x="1063" y="1135"/>
                </a:lnTo>
                <a:lnTo>
                  <a:pt x="1070" y="1135"/>
                </a:lnTo>
                <a:lnTo>
                  <a:pt x="1078" y="1135"/>
                </a:lnTo>
                <a:lnTo>
                  <a:pt x="1094" y="1136"/>
                </a:lnTo>
                <a:lnTo>
                  <a:pt x="1108" y="1136"/>
                </a:lnTo>
                <a:lnTo>
                  <a:pt x="1120" y="1132"/>
                </a:lnTo>
                <a:lnTo>
                  <a:pt x="1132" y="1128"/>
                </a:lnTo>
                <a:lnTo>
                  <a:pt x="1140" y="1124"/>
                </a:lnTo>
                <a:lnTo>
                  <a:pt x="1150" y="1122"/>
                </a:lnTo>
                <a:lnTo>
                  <a:pt x="1159" y="1119"/>
                </a:lnTo>
                <a:lnTo>
                  <a:pt x="1169" y="1116"/>
                </a:lnTo>
                <a:close/>
                <a:moveTo>
                  <a:pt x="1071" y="1323"/>
                </a:moveTo>
                <a:lnTo>
                  <a:pt x="1071" y="1324"/>
                </a:lnTo>
                <a:lnTo>
                  <a:pt x="1070" y="1324"/>
                </a:lnTo>
                <a:lnTo>
                  <a:pt x="1071" y="1324"/>
                </a:lnTo>
                <a:lnTo>
                  <a:pt x="1071" y="1323"/>
                </a:lnTo>
                <a:close/>
              </a:path>
            </a:pathLst>
          </a:custGeom>
          <a:solidFill>
            <a:srgbClr val="BBD7E3"/>
          </a:solid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2">
                  <a:tint val="85000"/>
                  <a:satMod val="155000"/>
                </a:schemeClr>
              </a:solidFill>
              <a:latin typeface="UKIJ Qolyazma" pitchFamily="18" charset="0"/>
              <a:cs typeface="UKIJ Qolyazma" pitchFamily="18" charset="0"/>
            </a:endParaRPr>
          </a:p>
        </p:txBody>
      </p:sp>
      <p:sp>
        <p:nvSpPr>
          <p:cNvPr id="149" name="北京"/>
          <p:cNvSpPr/>
          <p:nvPr/>
        </p:nvSpPr>
        <p:spPr bwMode="auto">
          <a:xfrm>
            <a:off x="2809875" y="2523490"/>
            <a:ext cx="1250315" cy="1057275"/>
          </a:xfrm>
          <a:custGeom>
            <a:avLst/>
            <a:gdLst>
              <a:gd name="T0" fmla="*/ 265 w 636"/>
              <a:gd name="T1" fmla="*/ 650 h 711"/>
              <a:gd name="T2" fmla="*/ 282 w 636"/>
              <a:gd name="T3" fmla="*/ 694 h 711"/>
              <a:gd name="T4" fmla="*/ 304 w 636"/>
              <a:gd name="T5" fmla="*/ 711 h 711"/>
              <a:gd name="T6" fmla="*/ 325 w 636"/>
              <a:gd name="T7" fmla="*/ 696 h 711"/>
              <a:gd name="T8" fmla="*/ 372 w 636"/>
              <a:gd name="T9" fmla="*/ 646 h 711"/>
              <a:gd name="T10" fmla="*/ 401 w 636"/>
              <a:gd name="T11" fmla="*/ 633 h 711"/>
              <a:gd name="T12" fmla="*/ 428 w 636"/>
              <a:gd name="T13" fmla="*/ 631 h 711"/>
              <a:gd name="T14" fmla="*/ 448 w 636"/>
              <a:gd name="T15" fmla="*/ 625 h 711"/>
              <a:gd name="T16" fmla="*/ 471 w 636"/>
              <a:gd name="T17" fmla="*/ 626 h 711"/>
              <a:gd name="T18" fmla="*/ 486 w 636"/>
              <a:gd name="T19" fmla="*/ 568 h 711"/>
              <a:gd name="T20" fmla="*/ 496 w 636"/>
              <a:gd name="T21" fmla="*/ 535 h 711"/>
              <a:gd name="T22" fmla="*/ 446 w 636"/>
              <a:gd name="T23" fmla="*/ 513 h 711"/>
              <a:gd name="T24" fmla="*/ 435 w 636"/>
              <a:gd name="T25" fmla="*/ 469 h 711"/>
              <a:gd name="T26" fmla="*/ 446 w 636"/>
              <a:gd name="T27" fmla="*/ 441 h 711"/>
              <a:gd name="T28" fmla="*/ 496 w 636"/>
              <a:gd name="T29" fmla="*/ 436 h 711"/>
              <a:gd name="T30" fmla="*/ 572 w 636"/>
              <a:gd name="T31" fmla="*/ 416 h 711"/>
              <a:gd name="T32" fmla="*/ 599 w 636"/>
              <a:gd name="T33" fmla="*/ 391 h 711"/>
              <a:gd name="T34" fmla="*/ 619 w 636"/>
              <a:gd name="T35" fmla="*/ 366 h 711"/>
              <a:gd name="T36" fmla="*/ 602 w 636"/>
              <a:gd name="T37" fmla="*/ 320 h 711"/>
              <a:gd name="T38" fmla="*/ 594 w 636"/>
              <a:gd name="T39" fmla="*/ 270 h 711"/>
              <a:gd name="T40" fmla="*/ 597 w 636"/>
              <a:gd name="T41" fmla="*/ 248 h 711"/>
              <a:gd name="T42" fmla="*/ 574 w 636"/>
              <a:gd name="T43" fmla="*/ 252 h 711"/>
              <a:gd name="T44" fmla="*/ 570 w 636"/>
              <a:gd name="T45" fmla="*/ 220 h 711"/>
              <a:gd name="T46" fmla="*/ 592 w 636"/>
              <a:gd name="T47" fmla="*/ 199 h 711"/>
              <a:gd name="T48" fmla="*/ 627 w 636"/>
              <a:gd name="T49" fmla="*/ 194 h 711"/>
              <a:gd name="T50" fmla="*/ 633 w 636"/>
              <a:gd name="T51" fmla="*/ 161 h 711"/>
              <a:gd name="T52" fmla="*/ 545 w 636"/>
              <a:gd name="T53" fmla="*/ 147 h 711"/>
              <a:gd name="T54" fmla="*/ 474 w 636"/>
              <a:gd name="T55" fmla="*/ 142 h 711"/>
              <a:gd name="T56" fmla="*/ 429 w 636"/>
              <a:gd name="T57" fmla="*/ 93 h 711"/>
              <a:gd name="T58" fmla="*/ 382 w 636"/>
              <a:gd name="T59" fmla="*/ 49 h 711"/>
              <a:gd name="T60" fmla="*/ 366 w 636"/>
              <a:gd name="T61" fmla="*/ 3 h 711"/>
              <a:gd name="T62" fmla="*/ 353 w 636"/>
              <a:gd name="T63" fmla="*/ 3 h 711"/>
              <a:gd name="T64" fmla="*/ 340 w 636"/>
              <a:gd name="T65" fmla="*/ 28 h 711"/>
              <a:gd name="T66" fmla="*/ 308 w 636"/>
              <a:gd name="T67" fmla="*/ 34 h 711"/>
              <a:gd name="T68" fmla="*/ 300 w 636"/>
              <a:gd name="T69" fmla="*/ 51 h 711"/>
              <a:gd name="T70" fmla="*/ 288 w 636"/>
              <a:gd name="T71" fmla="*/ 63 h 711"/>
              <a:gd name="T72" fmla="*/ 266 w 636"/>
              <a:gd name="T73" fmla="*/ 72 h 711"/>
              <a:gd name="T74" fmla="*/ 298 w 636"/>
              <a:gd name="T75" fmla="*/ 108 h 711"/>
              <a:gd name="T76" fmla="*/ 302 w 636"/>
              <a:gd name="T77" fmla="*/ 129 h 711"/>
              <a:gd name="T78" fmla="*/ 252 w 636"/>
              <a:gd name="T79" fmla="*/ 139 h 711"/>
              <a:gd name="T80" fmla="*/ 233 w 636"/>
              <a:gd name="T81" fmla="*/ 131 h 711"/>
              <a:gd name="T82" fmla="*/ 216 w 636"/>
              <a:gd name="T83" fmla="*/ 173 h 711"/>
              <a:gd name="T84" fmla="*/ 176 w 636"/>
              <a:gd name="T85" fmla="*/ 217 h 711"/>
              <a:gd name="T86" fmla="*/ 144 w 636"/>
              <a:gd name="T87" fmla="*/ 209 h 711"/>
              <a:gd name="T88" fmla="*/ 106 w 636"/>
              <a:gd name="T89" fmla="*/ 227 h 711"/>
              <a:gd name="T90" fmla="*/ 90 w 636"/>
              <a:gd name="T91" fmla="*/ 271 h 711"/>
              <a:gd name="T92" fmla="*/ 137 w 636"/>
              <a:gd name="T93" fmla="*/ 318 h 711"/>
              <a:gd name="T94" fmla="*/ 145 w 636"/>
              <a:gd name="T95" fmla="*/ 374 h 711"/>
              <a:gd name="T96" fmla="*/ 115 w 636"/>
              <a:gd name="T97" fmla="*/ 416 h 711"/>
              <a:gd name="T98" fmla="*/ 63 w 636"/>
              <a:gd name="T99" fmla="*/ 432 h 711"/>
              <a:gd name="T100" fmla="*/ 0 w 636"/>
              <a:gd name="T101" fmla="*/ 481 h 711"/>
              <a:gd name="T102" fmla="*/ 10 w 636"/>
              <a:gd name="T103" fmla="*/ 516 h 711"/>
              <a:gd name="T104" fmla="*/ 39 w 636"/>
              <a:gd name="T105" fmla="*/ 566 h 711"/>
              <a:gd name="T106" fmla="*/ 17 w 636"/>
              <a:gd name="T107" fmla="*/ 575 h 711"/>
              <a:gd name="T108" fmla="*/ 25 w 636"/>
              <a:gd name="T109" fmla="*/ 607 h 711"/>
              <a:gd name="T110" fmla="*/ 37 w 636"/>
              <a:gd name="T111" fmla="*/ 646 h 711"/>
              <a:gd name="T112" fmla="*/ 64 w 636"/>
              <a:gd name="T113" fmla="*/ 662 h 711"/>
              <a:gd name="T114" fmla="*/ 93 w 636"/>
              <a:gd name="T115" fmla="*/ 663 h 711"/>
              <a:gd name="T116" fmla="*/ 118 w 636"/>
              <a:gd name="T117" fmla="*/ 689 h 711"/>
              <a:gd name="T118" fmla="*/ 157 w 636"/>
              <a:gd name="T119" fmla="*/ 675 h 711"/>
              <a:gd name="T120" fmla="*/ 201 w 636"/>
              <a:gd name="T121" fmla="*/ 64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6" h="711">
                <a:moveTo>
                  <a:pt x="237" y="646"/>
                </a:moveTo>
                <a:lnTo>
                  <a:pt x="245" y="646"/>
                </a:lnTo>
                <a:lnTo>
                  <a:pt x="252" y="646"/>
                </a:lnTo>
                <a:lnTo>
                  <a:pt x="257" y="646"/>
                </a:lnTo>
                <a:lnTo>
                  <a:pt x="262" y="648"/>
                </a:lnTo>
                <a:lnTo>
                  <a:pt x="265" y="650"/>
                </a:lnTo>
                <a:lnTo>
                  <a:pt x="268" y="655"/>
                </a:lnTo>
                <a:lnTo>
                  <a:pt x="270" y="659"/>
                </a:lnTo>
                <a:lnTo>
                  <a:pt x="272" y="668"/>
                </a:lnTo>
                <a:lnTo>
                  <a:pt x="275" y="678"/>
                </a:lnTo>
                <a:lnTo>
                  <a:pt x="279" y="689"/>
                </a:lnTo>
                <a:lnTo>
                  <a:pt x="282" y="694"/>
                </a:lnTo>
                <a:lnTo>
                  <a:pt x="285" y="699"/>
                </a:lnTo>
                <a:lnTo>
                  <a:pt x="289" y="703"/>
                </a:lnTo>
                <a:lnTo>
                  <a:pt x="291" y="706"/>
                </a:lnTo>
                <a:lnTo>
                  <a:pt x="296" y="708"/>
                </a:lnTo>
                <a:lnTo>
                  <a:pt x="300" y="709"/>
                </a:lnTo>
                <a:lnTo>
                  <a:pt x="304" y="711"/>
                </a:lnTo>
                <a:lnTo>
                  <a:pt x="308" y="711"/>
                </a:lnTo>
                <a:lnTo>
                  <a:pt x="312" y="711"/>
                </a:lnTo>
                <a:lnTo>
                  <a:pt x="315" y="708"/>
                </a:lnTo>
                <a:lnTo>
                  <a:pt x="319" y="707"/>
                </a:lnTo>
                <a:lnTo>
                  <a:pt x="321" y="703"/>
                </a:lnTo>
                <a:lnTo>
                  <a:pt x="325" y="696"/>
                </a:lnTo>
                <a:lnTo>
                  <a:pt x="331" y="689"/>
                </a:lnTo>
                <a:lnTo>
                  <a:pt x="337" y="681"/>
                </a:lnTo>
                <a:lnTo>
                  <a:pt x="344" y="675"/>
                </a:lnTo>
                <a:lnTo>
                  <a:pt x="354" y="664"/>
                </a:lnTo>
                <a:lnTo>
                  <a:pt x="364" y="655"/>
                </a:lnTo>
                <a:lnTo>
                  <a:pt x="372" y="646"/>
                </a:lnTo>
                <a:lnTo>
                  <a:pt x="379" y="639"/>
                </a:lnTo>
                <a:lnTo>
                  <a:pt x="383" y="637"/>
                </a:lnTo>
                <a:lnTo>
                  <a:pt x="386" y="635"/>
                </a:lnTo>
                <a:lnTo>
                  <a:pt x="390" y="633"/>
                </a:lnTo>
                <a:lnTo>
                  <a:pt x="394" y="633"/>
                </a:lnTo>
                <a:lnTo>
                  <a:pt x="401" y="633"/>
                </a:lnTo>
                <a:lnTo>
                  <a:pt x="409" y="636"/>
                </a:lnTo>
                <a:lnTo>
                  <a:pt x="413" y="637"/>
                </a:lnTo>
                <a:lnTo>
                  <a:pt x="416" y="637"/>
                </a:lnTo>
                <a:lnTo>
                  <a:pt x="420" y="636"/>
                </a:lnTo>
                <a:lnTo>
                  <a:pt x="422" y="636"/>
                </a:lnTo>
                <a:lnTo>
                  <a:pt x="428" y="631"/>
                </a:lnTo>
                <a:lnTo>
                  <a:pt x="434" y="625"/>
                </a:lnTo>
                <a:lnTo>
                  <a:pt x="436" y="623"/>
                </a:lnTo>
                <a:lnTo>
                  <a:pt x="439" y="621"/>
                </a:lnTo>
                <a:lnTo>
                  <a:pt x="441" y="621"/>
                </a:lnTo>
                <a:lnTo>
                  <a:pt x="444" y="621"/>
                </a:lnTo>
                <a:lnTo>
                  <a:pt x="448" y="625"/>
                </a:lnTo>
                <a:lnTo>
                  <a:pt x="453" y="631"/>
                </a:lnTo>
                <a:lnTo>
                  <a:pt x="457" y="632"/>
                </a:lnTo>
                <a:lnTo>
                  <a:pt x="460" y="633"/>
                </a:lnTo>
                <a:lnTo>
                  <a:pt x="464" y="632"/>
                </a:lnTo>
                <a:lnTo>
                  <a:pt x="467" y="630"/>
                </a:lnTo>
                <a:lnTo>
                  <a:pt x="471" y="626"/>
                </a:lnTo>
                <a:lnTo>
                  <a:pt x="474" y="621"/>
                </a:lnTo>
                <a:lnTo>
                  <a:pt x="477" y="615"/>
                </a:lnTo>
                <a:lnTo>
                  <a:pt x="478" y="608"/>
                </a:lnTo>
                <a:lnTo>
                  <a:pt x="479" y="593"/>
                </a:lnTo>
                <a:lnTo>
                  <a:pt x="482" y="580"/>
                </a:lnTo>
                <a:lnTo>
                  <a:pt x="486" y="568"/>
                </a:lnTo>
                <a:lnTo>
                  <a:pt x="492" y="556"/>
                </a:lnTo>
                <a:lnTo>
                  <a:pt x="499" y="547"/>
                </a:lnTo>
                <a:lnTo>
                  <a:pt x="503" y="542"/>
                </a:lnTo>
                <a:lnTo>
                  <a:pt x="503" y="539"/>
                </a:lnTo>
                <a:lnTo>
                  <a:pt x="501" y="537"/>
                </a:lnTo>
                <a:lnTo>
                  <a:pt x="496" y="535"/>
                </a:lnTo>
                <a:lnTo>
                  <a:pt x="489" y="532"/>
                </a:lnTo>
                <a:lnTo>
                  <a:pt x="478" y="528"/>
                </a:lnTo>
                <a:lnTo>
                  <a:pt x="467" y="524"/>
                </a:lnTo>
                <a:lnTo>
                  <a:pt x="458" y="519"/>
                </a:lnTo>
                <a:lnTo>
                  <a:pt x="449" y="516"/>
                </a:lnTo>
                <a:lnTo>
                  <a:pt x="446" y="513"/>
                </a:lnTo>
                <a:lnTo>
                  <a:pt x="442" y="509"/>
                </a:lnTo>
                <a:lnTo>
                  <a:pt x="440" y="504"/>
                </a:lnTo>
                <a:lnTo>
                  <a:pt x="438" y="499"/>
                </a:lnTo>
                <a:lnTo>
                  <a:pt x="435" y="488"/>
                </a:lnTo>
                <a:lnTo>
                  <a:pt x="435" y="479"/>
                </a:lnTo>
                <a:lnTo>
                  <a:pt x="435" y="469"/>
                </a:lnTo>
                <a:lnTo>
                  <a:pt x="434" y="460"/>
                </a:lnTo>
                <a:lnTo>
                  <a:pt x="434" y="455"/>
                </a:lnTo>
                <a:lnTo>
                  <a:pt x="435" y="450"/>
                </a:lnTo>
                <a:lnTo>
                  <a:pt x="436" y="447"/>
                </a:lnTo>
                <a:lnTo>
                  <a:pt x="440" y="444"/>
                </a:lnTo>
                <a:lnTo>
                  <a:pt x="446" y="441"/>
                </a:lnTo>
                <a:lnTo>
                  <a:pt x="454" y="436"/>
                </a:lnTo>
                <a:lnTo>
                  <a:pt x="460" y="435"/>
                </a:lnTo>
                <a:lnTo>
                  <a:pt x="465" y="434"/>
                </a:lnTo>
                <a:lnTo>
                  <a:pt x="472" y="434"/>
                </a:lnTo>
                <a:lnTo>
                  <a:pt x="480" y="435"/>
                </a:lnTo>
                <a:lnTo>
                  <a:pt x="496" y="436"/>
                </a:lnTo>
                <a:lnTo>
                  <a:pt x="510" y="435"/>
                </a:lnTo>
                <a:lnTo>
                  <a:pt x="523" y="432"/>
                </a:lnTo>
                <a:lnTo>
                  <a:pt x="534" y="428"/>
                </a:lnTo>
                <a:lnTo>
                  <a:pt x="546" y="423"/>
                </a:lnTo>
                <a:lnTo>
                  <a:pt x="559" y="419"/>
                </a:lnTo>
                <a:lnTo>
                  <a:pt x="572" y="416"/>
                </a:lnTo>
                <a:lnTo>
                  <a:pt x="583" y="410"/>
                </a:lnTo>
                <a:lnTo>
                  <a:pt x="589" y="404"/>
                </a:lnTo>
                <a:lnTo>
                  <a:pt x="592" y="397"/>
                </a:lnTo>
                <a:lnTo>
                  <a:pt x="593" y="394"/>
                </a:lnTo>
                <a:lnTo>
                  <a:pt x="596" y="392"/>
                </a:lnTo>
                <a:lnTo>
                  <a:pt x="599" y="391"/>
                </a:lnTo>
                <a:lnTo>
                  <a:pt x="604" y="390"/>
                </a:lnTo>
                <a:lnTo>
                  <a:pt x="612" y="388"/>
                </a:lnTo>
                <a:lnTo>
                  <a:pt x="617" y="386"/>
                </a:lnTo>
                <a:lnTo>
                  <a:pt x="619" y="381"/>
                </a:lnTo>
                <a:lnTo>
                  <a:pt x="619" y="374"/>
                </a:lnTo>
                <a:lnTo>
                  <a:pt x="619" y="366"/>
                </a:lnTo>
                <a:lnTo>
                  <a:pt x="619" y="358"/>
                </a:lnTo>
                <a:lnTo>
                  <a:pt x="617" y="348"/>
                </a:lnTo>
                <a:lnTo>
                  <a:pt x="615" y="341"/>
                </a:lnTo>
                <a:lnTo>
                  <a:pt x="614" y="334"/>
                </a:lnTo>
                <a:lnTo>
                  <a:pt x="611" y="330"/>
                </a:lnTo>
                <a:lnTo>
                  <a:pt x="602" y="320"/>
                </a:lnTo>
                <a:lnTo>
                  <a:pt x="592" y="306"/>
                </a:lnTo>
                <a:lnTo>
                  <a:pt x="589" y="299"/>
                </a:lnTo>
                <a:lnTo>
                  <a:pt x="586" y="293"/>
                </a:lnTo>
                <a:lnTo>
                  <a:pt x="584" y="287"/>
                </a:lnTo>
                <a:lnTo>
                  <a:pt x="583" y="281"/>
                </a:lnTo>
                <a:lnTo>
                  <a:pt x="594" y="270"/>
                </a:lnTo>
                <a:lnTo>
                  <a:pt x="606" y="260"/>
                </a:lnTo>
                <a:lnTo>
                  <a:pt x="606" y="257"/>
                </a:lnTo>
                <a:lnTo>
                  <a:pt x="605" y="254"/>
                </a:lnTo>
                <a:lnTo>
                  <a:pt x="603" y="252"/>
                </a:lnTo>
                <a:lnTo>
                  <a:pt x="600" y="249"/>
                </a:lnTo>
                <a:lnTo>
                  <a:pt x="597" y="248"/>
                </a:lnTo>
                <a:lnTo>
                  <a:pt x="593" y="248"/>
                </a:lnTo>
                <a:lnTo>
                  <a:pt x="589" y="249"/>
                </a:lnTo>
                <a:lnTo>
                  <a:pt x="585" y="252"/>
                </a:lnTo>
                <a:lnTo>
                  <a:pt x="580" y="253"/>
                </a:lnTo>
                <a:lnTo>
                  <a:pt x="577" y="253"/>
                </a:lnTo>
                <a:lnTo>
                  <a:pt x="574" y="252"/>
                </a:lnTo>
                <a:lnTo>
                  <a:pt x="572" y="248"/>
                </a:lnTo>
                <a:lnTo>
                  <a:pt x="570" y="245"/>
                </a:lnTo>
                <a:lnTo>
                  <a:pt x="568" y="239"/>
                </a:lnTo>
                <a:lnTo>
                  <a:pt x="568" y="233"/>
                </a:lnTo>
                <a:lnTo>
                  <a:pt x="568" y="227"/>
                </a:lnTo>
                <a:lnTo>
                  <a:pt x="570" y="220"/>
                </a:lnTo>
                <a:lnTo>
                  <a:pt x="573" y="215"/>
                </a:lnTo>
                <a:lnTo>
                  <a:pt x="575" y="210"/>
                </a:lnTo>
                <a:lnTo>
                  <a:pt x="579" y="205"/>
                </a:lnTo>
                <a:lnTo>
                  <a:pt x="584" y="203"/>
                </a:lnTo>
                <a:lnTo>
                  <a:pt x="589" y="201"/>
                </a:lnTo>
                <a:lnTo>
                  <a:pt x="592" y="199"/>
                </a:lnTo>
                <a:lnTo>
                  <a:pt x="597" y="198"/>
                </a:lnTo>
                <a:lnTo>
                  <a:pt x="606" y="198"/>
                </a:lnTo>
                <a:lnTo>
                  <a:pt x="615" y="198"/>
                </a:lnTo>
                <a:lnTo>
                  <a:pt x="619" y="197"/>
                </a:lnTo>
                <a:lnTo>
                  <a:pt x="623" y="196"/>
                </a:lnTo>
                <a:lnTo>
                  <a:pt x="627" y="194"/>
                </a:lnTo>
                <a:lnTo>
                  <a:pt x="629" y="191"/>
                </a:lnTo>
                <a:lnTo>
                  <a:pt x="633" y="184"/>
                </a:lnTo>
                <a:lnTo>
                  <a:pt x="635" y="177"/>
                </a:lnTo>
                <a:lnTo>
                  <a:pt x="636" y="171"/>
                </a:lnTo>
                <a:lnTo>
                  <a:pt x="635" y="165"/>
                </a:lnTo>
                <a:lnTo>
                  <a:pt x="633" y="161"/>
                </a:lnTo>
                <a:lnTo>
                  <a:pt x="629" y="158"/>
                </a:lnTo>
                <a:lnTo>
                  <a:pt x="623" y="154"/>
                </a:lnTo>
                <a:lnTo>
                  <a:pt x="615" y="152"/>
                </a:lnTo>
                <a:lnTo>
                  <a:pt x="592" y="148"/>
                </a:lnTo>
                <a:lnTo>
                  <a:pt x="567" y="147"/>
                </a:lnTo>
                <a:lnTo>
                  <a:pt x="545" y="147"/>
                </a:lnTo>
                <a:lnTo>
                  <a:pt x="530" y="147"/>
                </a:lnTo>
                <a:lnTo>
                  <a:pt x="518" y="150"/>
                </a:lnTo>
                <a:lnTo>
                  <a:pt x="508" y="151"/>
                </a:lnTo>
                <a:lnTo>
                  <a:pt x="498" y="150"/>
                </a:lnTo>
                <a:lnTo>
                  <a:pt x="486" y="147"/>
                </a:lnTo>
                <a:lnTo>
                  <a:pt x="474" y="142"/>
                </a:lnTo>
                <a:lnTo>
                  <a:pt x="464" y="135"/>
                </a:lnTo>
                <a:lnTo>
                  <a:pt x="454" y="127"/>
                </a:lnTo>
                <a:lnTo>
                  <a:pt x="448" y="117"/>
                </a:lnTo>
                <a:lnTo>
                  <a:pt x="442" y="109"/>
                </a:lnTo>
                <a:lnTo>
                  <a:pt x="436" y="101"/>
                </a:lnTo>
                <a:lnTo>
                  <a:pt x="429" y="93"/>
                </a:lnTo>
                <a:lnTo>
                  <a:pt x="422" y="87"/>
                </a:lnTo>
                <a:lnTo>
                  <a:pt x="413" y="79"/>
                </a:lnTo>
                <a:lnTo>
                  <a:pt x="404" y="73"/>
                </a:lnTo>
                <a:lnTo>
                  <a:pt x="396" y="66"/>
                </a:lnTo>
                <a:lnTo>
                  <a:pt x="388" y="58"/>
                </a:lnTo>
                <a:lnTo>
                  <a:pt x="382" y="49"/>
                </a:lnTo>
                <a:lnTo>
                  <a:pt x="377" y="40"/>
                </a:lnTo>
                <a:lnTo>
                  <a:pt x="373" y="31"/>
                </a:lnTo>
                <a:lnTo>
                  <a:pt x="371" y="21"/>
                </a:lnTo>
                <a:lnTo>
                  <a:pt x="370" y="13"/>
                </a:lnTo>
                <a:lnTo>
                  <a:pt x="367" y="6"/>
                </a:lnTo>
                <a:lnTo>
                  <a:pt x="366" y="3"/>
                </a:lnTo>
                <a:lnTo>
                  <a:pt x="364" y="1"/>
                </a:lnTo>
                <a:lnTo>
                  <a:pt x="361" y="0"/>
                </a:lnTo>
                <a:lnTo>
                  <a:pt x="359" y="0"/>
                </a:lnTo>
                <a:lnTo>
                  <a:pt x="357" y="0"/>
                </a:lnTo>
                <a:lnTo>
                  <a:pt x="354" y="1"/>
                </a:lnTo>
                <a:lnTo>
                  <a:pt x="353" y="3"/>
                </a:lnTo>
                <a:lnTo>
                  <a:pt x="352" y="6"/>
                </a:lnTo>
                <a:lnTo>
                  <a:pt x="350" y="10"/>
                </a:lnTo>
                <a:lnTo>
                  <a:pt x="348" y="16"/>
                </a:lnTo>
                <a:lnTo>
                  <a:pt x="346" y="22"/>
                </a:lnTo>
                <a:lnTo>
                  <a:pt x="342" y="27"/>
                </a:lnTo>
                <a:lnTo>
                  <a:pt x="340" y="28"/>
                </a:lnTo>
                <a:lnTo>
                  <a:pt x="337" y="30"/>
                </a:lnTo>
                <a:lnTo>
                  <a:pt x="332" y="31"/>
                </a:lnTo>
                <a:lnTo>
                  <a:pt x="325" y="31"/>
                </a:lnTo>
                <a:lnTo>
                  <a:pt x="318" y="32"/>
                </a:lnTo>
                <a:lnTo>
                  <a:pt x="313" y="32"/>
                </a:lnTo>
                <a:lnTo>
                  <a:pt x="308" y="34"/>
                </a:lnTo>
                <a:lnTo>
                  <a:pt x="304" y="35"/>
                </a:lnTo>
                <a:lnTo>
                  <a:pt x="303" y="38"/>
                </a:lnTo>
                <a:lnTo>
                  <a:pt x="301" y="40"/>
                </a:lnTo>
                <a:lnTo>
                  <a:pt x="301" y="44"/>
                </a:lnTo>
                <a:lnTo>
                  <a:pt x="301" y="47"/>
                </a:lnTo>
                <a:lnTo>
                  <a:pt x="300" y="51"/>
                </a:lnTo>
                <a:lnTo>
                  <a:pt x="300" y="53"/>
                </a:lnTo>
                <a:lnTo>
                  <a:pt x="297" y="57"/>
                </a:lnTo>
                <a:lnTo>
                  <a:pt x="296" y="59"/>
                </a:lnTo>
                <a:lnTo>
                  <a:pt x="294" y="62"/>
                </a:lnTo>
                <a:lnTo>
                  <a:pt x="290" y="63"/>
                </a:lnTo>
                <a:lnTo>
                  <a:pt x="288" y="63"/>
                </a:lnTo>
                <a:lnTo>
                  <a:pt x="284" y="63"/>
                </a:lnTo>
                <a:lnTo>
                  <a:pt x="276" y="63"/>
                </a:lnTo>
                <a:lnTo>
                  <a:pt x="270" y="65"/>
                </a:lnTo>
                <a:lnTo>
                  <a:pt x="269" y="68"/>
                </a:lnTo>
                <a:lnTo>
                  <a:pt x="266" y="70"/>
                </a:lnTo>
                <a:lnTo>
                  <a:pt x="266" y="72"/>
                </a:lnTo>
                <a:lnTo>
                  <a:pt x="268" y="76"/>
                </a:lnTo>
                <a:lnTo>
                  <a:pt x="272" y="84"/>
                </a:lnTo>
                <a:lnTo>
                  <a:pt x="279" y="93"/>
                </a:lnTo>
                <a:lnTo>
                  <a:pt x="287" y="101"/>
                </a:lnTo>
                <a:lnTo>
                  <a:pt x="295" y="106"/>
                </a:lnTo>
                <a:lnTo>
                  <a:pt x="298" y="108"/>
                </a:lnTo>
                <a:lnTo>
                  <a:pt x="301" y="112"/>
                </a:lnTo>
                <a:lnTo>
                  <a:pt x="303" y="116"/>
                </a:lnTo>
                <a:lnTo>
                  <a:pt x="304" y="120"/>
                </a:lnTo>
                <a:lnTo>
                  <a:pt x="306" y="123"/>
                </a:lnTo>
                <a:lnTo>
                  <a:pt x="304" y="127"/>
                </a:lnTo>
                <a:lnTo>
                  <a:pt x="302" y="129"/>
                </a:lnTo>
                <a:lnTo>
                  <a:pt x="300" y="131"/>
                </a:lnTo>
                <a:lnTo>
                  <a:pt x="282" y="132"/>
                </a:lnTo>
                <a:lnTo>
                  <a:pt x="268" y="136"/>
                </a:lnTo>
                <a:lnTo>
                  <a:pt x="262" y="138"/>
                </a:lnTo>
                <a:lnTo>
                  <a:pt x="255" y="139"/>
                </a:lnTo>
                <a:lnTo>
                  <a:pt x="252" y="139"/>
                </a:lnTo>
                <a:lnTo>
                  <a:pt x="249" y="138"/>
                </a:lnTo>
                <a:lnTo>
                  <a:pt x="245" y="136"/>
                </a:lnTo>
                <a:lnTo>
                  <a:pt x="243" y="134"/>
                </a:lnTo>
                <a:lnTo>
                  <a:pt x="238" y="129"/>
                </a:lnTo>
                <a:lnTo>
                  <a:pt x="234" y="128"/>
                </a:lnTo>
                <a:lnTo>
                  <a:pt x="233" y="131"/>
                </a:lnTo>
                <a:lnTo>
                  <a:pt x="232" y="138"/>
                </a:lnTo>
                <a:lnTo>
                  <a:pt x="232" y="146"/>
                </a:lnTo>
                <a:lnTo>
                  <a:pt x="230" y="153"/>
                </a:lnTo>
                <a:lnTo>
                  <a:pt x="227" y="159"/>
                </a:lnTo>
                <a:lnTo>
                  <a:pt x="222" y="165"/>
                </a:lnTo>
                <a:lnTo>
                  <a:pt x="216" y="173"/>
                </a:lnTo>
                <a:lnTo>
                  <a:pt x="212" y="183"/>
                </a:lnTo>
                <a:lnTo>
                  <a:pt x="205" y="194"/>
                </a:lnTo>
                <a:lnTo>
                  <a:pt x="194" y="205"/>
                </a:lnTo>
                <a:lnTo>
                  <a:pt x="187" y="211"/>
                </a:lnTo>
                <a:lnTo>
                  <a:pt x="181" y="215"/>
                </a:lnTo>
                <a:lnTo>
                  <a:pt x="176" y="217"/>
                </a:lnTo>
                <a:lnTo>
                  <a:pt x="170" y="219"/>
                </a:lnTo>
                <a:lnTo>
                  <a:pt x="165" y="219"/>
                </a:lnTo>
                <a:lnTo>
                  <a:pt x="161" y="217"/>
                </a:lnTo>
                <a:lnTo>
                  <a:pt x="156" y="215"/>
                </a:lnTo>
                <a:lnTo>
                  <a:pt x="150" y="211"/>
                </a:lnTo>
                <a:lnTo>
                  <a:pt x="144" y="209"/>
                </a:lnTo>
                <a:lnTo>
                  <a:pt x="138" y="209"/>
                </a:lnTo>
                <a:lnTo>
                  <a:pt x="132" y="210"/>
                </a:lnTo>
                <a:lnTo>
                  <a:pt x="125" y="213"/>
                </a:lnTo>
                <a:lnTo>
                  <a:pt x="118" y="216"/>
                </a:lnTo>
                <a:lnTo>
                  <a:pt x="112" y="221"/>
                </a:lnTo>
                <a:lnTo>
                  <a:pt x="106" y="227"/>
                </a:lnTo>
                <a:lnTo>
                  <a:pt x="101" y="232"/>
                </a:lnTo>
                <a:lnTo>
                  <a:pt x="98" y="239"/>
                </a:lnTo>
                <a:lnTo>
                  <a:pt x="94" y="246"/>
                </a:lnTo>
                <a:lnTo>
                  <a:pt x="93" y="254"/>
                </a:lnTo>
                <a:lnTo>
                  <a:pt x="92" y="262"/>
                </a:lnTo>
                <a:lnTo>
                  <a:pt x="90" y="271"/>
                </a:lnTo>
                <a:lnTo>
                  <a:pt x="92" y="278"/>
                </a:lnTo>
                <a:lnTo>
                  <a:pt x="94" y="285"/>
                </a:lnTo>
                <a:lnTo>
                  <a:pt x="99" y="290"/>
                </a:lnTo>
                <a:lnTo>
                  <a:pt x="112" y="301"/>
                </a:lnTo>
                <a:lnTo>
                  <a:pt x="130" y="312"/>
                </a:lnTo>
                <a:lnTo>
                  <a:pt x="137" y="318"/>
                </a:lnTo>
                <a:lnTo>
                  <a:pt x="142" y="323"/>
                </a:lnTo>
                <a:lnTo>
                  <a:pt x="145" y="328"/>
                </a:lnTo>
                <a:lnTo>
                  <a:pt x="148" y="337"/>
                </a:lnTo>
                <a:lnTo>
                  <a:pt x="149" y="349"/>
                </a:lnTo>
                <a:lnTo>
                  <a:pt x="148" y="362"/>
                </a:lnTo>
                <a:lnTo>
                  <a:pt x="145" y="374"/>
                </a:lnTo>
                <a:lnTo>
                  <a:pt x="142" y="386"/>
                </a:lnTo>
                <a:lnTo>
                  <a:pt x="137" y="396"/>
                </a:lnTo>
                <a:lnTo>
                  <a:pt x="132" y="404"/>
                </a:lnTo>
                <a:lnTo>
                  <a:pt x="126" y="409"/>
                </a:lnTo>
                <a:lnTo>
                  <a:pt x="121" y="413"/>
                </a:lnTo>
                <a:lnTo>
                  <a:pt x="115" y="416"/>
                </a:lnTo>
                <a:lnTo>
                  <a:pt x="111" y="417"/>
                </a:lnTo>
                <a:lnTo>
                  <a:pt x="104" y="417"/>
                </a:lnTo>
                <a:lnTo>
                  <a:pt x="95" y="418"/>
                </a:lnTo>
                <a:lnTo>
                  <a:pt x="87" y="421"/>
                </a:lnTo>
                <a:lnTo>
                  <a:pt x="76" y="424"/>
                </a:lnTo>
                <a:lnTo>
                  <a:pt x="63" y="432"/>
                </a:lnTo>
                <a:lnTo>
                  <a:pt x="44" y="443"/>
                </a:lnTo>
                <a:lnTo>
                  <a:pt x="26" y="456"/>
                </a:lnTo>
                <a:lnTo>
                  <a:pt x="11" y="466"/>
                </a:lnTo>
                <a:lnTo>
                  <a:pt x="6" y="470"/>
                </a:lnTo>
                <a:lnTo>
                  <a:pt x="2" y="475"/>
                </a:lnTo>
                <a:lnTo>
                  <a:pt x="0" y="481"/>
                </a:lnTo>
                <a:lnTo>
                  <a:pt x="0" y="486"/>
                </a:lnTo>
                <a:lnTo>
                  <a:pt x="0" y="492"/>
                </a:lnTo>
                <a:lnTo>
                  <a:pt x="0" y="497"/>
                </a:lnTo>
                <a:lnTo>
                  <a:pt x="1" y="501"/>
                </a:lnTo>
                <a:lnTo>
                  <a:pt x="4" y="506"/>
                </a:lnTo>
                <a:lnTo>
                  <a:pt x="10" y="516"/>
                </a:lnTo>
                <a:lnTo>
                  <a:pt x="19" y="528"/>
                </a:lnTo>
                <a:lnTo>
                  <a:pt x="29" y="539"/>
                </a:lnTo>
                <a:lnTo>
                  <a:pt x="35" y="549"/>
                </a:lnTo>
                <a:lnTo>
                  <a:pt x="38" y="557"/>
                </a:lnTo>
                <a:lnTo>
                  <a:pt x="41" y="563"/>
                </a:lnTo>
                <a:lnTo>
                  <a:pt x="39" y="566"/>
                </a:lnTo>
                <a:lnTo>
                  <a:pt x="39" y="567"/>
                </a:lnTo>
                <a:lnTo>
                  <a:pt x="37" y="569"/>
                </a:lnTo>
                <a:lnTo>
                  <a:pt x="33" y="569"/>
                </a:lnTo>
                <a:lnTo>
                  <a:pt x="25" y="570"/>
                </a:lnTo>
                <a:lnTo>
                  <a:pt x="19" y="574"/>
                </a:lnTo>
                <a:lnTo>
                  <a:pt x="17" y="575"/>
                </a:lnTo>
                <a:lnTo>
                  <a:pt x="14" y="577"/>
                </a:lnTo>
                <a:lnTo>
                  <a:pt x="13" y="581"/>
                </a:lnTo>
                <a:lnTo>
                  <a:pt x="13" y="585"/>
                </a:lnTo>
                <a:lnTo>
                  <a:pt x="17" y="593"/>
                </a:lnTo>
                <a:lnTo>
                  <a:pt x="22" y="602"/>
                </a:lnTo>
                <a:lnTo>
                  <a:pt x="25" y="607"/>
                </a:lnTo>
                <a:lnTo>
                  <a:pt x="29" y="611"/>
                </a:lnTo>
                <a:lnTo>
                  <a:pt x="30" y="615"/>
                </a:lnTo>
                <a:lnTo>
                  <a:pt x="31" y="620"/>
                </a:lnTo>
                <a:lnTo>
                  <a:pt x="33" y="631"/>
                </a:lnTo>
                <a:lnTo>
                  <a:pt x="35" y="642"/>
                </a:lnTo>
                <a:lnTo>
                  <a:pt x="37" y="646"/>
                </a:lnTo>
                <a:lnTo>
                  <a:pt x="39" y="651"/>
                </a:lnTo>
                <a:lnTo>
                  <a:pt x="42" y="655"/>
                </a:lnTo>
                <a:lnTo>
                  <a:pt x="45" y="658"/>
                </a:lnTo>
                <a:lnTo>
                  <a:pt x="50" y="659"/>
                </a:lnTo>
                <a:lnTo>
                  <a:pt x="57" y="661"/>
                </a:lnTo>
                <a:lnTo>
                  <a:pt x="64" y="662"/>
                </a:lnTo>
                <a:lnTo>
                  <a:pt x="71" y="662"/>
                </a:lnTo>
                <a:lnTo>
                  <a:pt x="79" y="661"/>
                </a:lnTo>
                <a:lnTo>
                  <a:pt x="86" y="659"/>
                </a:lnTo>
                <a:lnTo>
                  <a:pt x="88" y="661"/>
                </a:lnTo>
                <a:lnTo>
                  <a:pt x="90" y="662"/>
                </a:lnTo>
                <a:lnTo>
                  <a:pt x="93" y="663"/>
                </a:lnTo>
                <a:lnTo>
                  <a:pt x="95" y="667"/>
                </a:lnTo>
                <a:lnTo>
                  <a:pt x="99" y="671"/>
                </a:lnTo>
                <a:lnTo>
                  <a:pt x="102" y="677"/>
                </a:lnTo>
                <a:lnTo>
                  <a:pt x="107" y="682"/>
                </a:lnTo>
                <a:lnTo>
                  <a:pt x="112" y="687"/>
                </a:lnTo>
                <a:lnTo>
                  <a:pt x="118" y="689"/>
                </a:lnTo>
                <a:lnTo>
                  <a:pt x="123" y="689"/>
                </a:lnTo>
                <a:lnTo>
                  <a:pt x="128" y="689"/>
                </a:lnTo>
                <a:lnTo>
                  <a:pt x="134" y="688"/>
                </a:lnTo>
                <a:lnTo>
                  <a:pt x="144" y="683"/>
                </a:lnTo>
                <a:lnTo>
                  <a:pt x="150" y="680"/>
                </a:lnTo>
                <a:lnTo>
                  <a:pt x="157" y="675"/>
                </a:lnTo>
                <a:lnTo>
                  <a:pt x="163" y="669"/>
                </a:lnTo>
                <a:lnTo>
                  <a:pt x="171" y="663"/>
                </a:lnTo>
                <a:lnTo>
                  <a:pt x="180" y="657"/>
                </a:lnTo>
                <a:lnTo>
                  <a:pt x="187" y="654"/>
                </a:lnTo>
                <a:lnTo>
                  <a:pt x="194" y="650"/>
                </a:lnTo>
                <a:lnTo>
                  <a:pt x="201" y="649"/>
                </a:lnTo>
                <a:lnTo>
                  <a:pt x="213" y="648"/>
                </a:lnTo>
                <a:lnTo>
                  <a:pt x="225" y="646"/>
                </a:lnTo>
                <a:lnTo>
                  <a:pt x="237" y="646"/>
                </a:lnTo>
                <a:close/>
              </a:path>
            </a:pathLst>
          </a:custGeom>
          <a:solidFill>
            <a:srgbClr val="C3CDE3"/>
          </a:solid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2">
                  <a:tint val="85000"/>
                  <a:satMod val="155000"/>
                </a:schemeClr>
              </a:solidFill>
              <a:latin typeface="UKIJ Qolyazma" pitchFamily="18" charset="0"/>
              <a:cs typeface="UKIJ Qolyazma" pitchFamily="18" charset="0"/>
            </a:endParaRPr>
          </a:p>
        </p:txBody>
      </p:sp>
      <p:sp>
        <p:nvSpPr>
          <p:cNvPr id="150" name="天津"/>
          <p:cNvSpPr/>
          <p:nvPr/>
        </p:nvSpPr>
        <p:spPr bwMode="auto">
          <a:xfrm>
            <a:off x="3670935" y="3031490"/>
            <a:ext cx="915035" cy="1134745"/>
          </a:xfrm>
          <a:custGeom>
            <a:avLst/>
            <a:gdLst>
              <a:gd name="T0" fmla="*/ 139 w 430"/>
              <a:gd name="T1" fmla="*/ 49 h 726"/>
              <a:gd name="T2" fmla="*/ 152 w 430"/>
              <a:gd name="T3" fmla="*/ 42 h 726"/>
              <a:gd name="T4" fmla="*/ 171 w 430"/>
              <a:gd name="T5" fmla="*/ 25 h 726"/>
              <a:gd name="T6" fmla="*/ 178 w 430"/>
              <a:gd name="T7" fmla="*/ 4 h 726"/>
              <a:gd name="T8" fmla="*/ 237 w 430"/>
              <a:gd name="T9" fmla="*/ 3 h 726"/>
              <a:gd name="T10" fmla="*/ 253 w 430"/>
              <a:gd name="T11" fmla="*/ 22 h 726"/>
              <a:gd name="T12" fmla="*/ 294 w 430"/>
              <a:gd name="T13" fmla="*/ 62 h 726"/>
              <a:gd name="T14" fmla="*/ 294 w 430"/>
              <a:gd name="T15" fmla="*/ 89 h 726"/>
              <a:gd name="T16" fmla="*/ 271 w 430"/>
              <a:gd name="T17" fmla="*/ 98 h 726"/>
              <a:gd name="T18" fmla="*/ 231 w 430"/>
              <a:gd name="T19" fmla="*/ 110 h 726"/>
              <a:gd name="T20" fmla="*/ 227 w 430"/>
              <a:gd name="T21" fmla="*/ 152 h 726"/>
              <a:gd name="T22" fmla="*/ 266 w 430"/>
              <a:gd name="T23" fmla="*/ 212 h 726"/>
              <a:gd name="T24" fmla="*/ 286 w 430"/>
              <a:gd name="T25" fmla="*/ 245 h 726"/>
              <a:gd name="T26" fmla="*/ 297 w 430"/>
              <a:gd name="T27" fmla="*/ 281 h 726"/>
              <a:gd name="T28" fmla="*/ 313 w 430"/>
              <a:gd name="T29" fmla="*/ 284 h 726"/>
              <a:gd name="T30" fmla="*/ 357 w 430"/>
              <a:gd name="T31" fmla="*/ 268 h 726"/>
              <a:gd name="T32" fmla="*/ 378 w 430"/>
              <a:gd name="T33" fmla="*/ 276 h 726"/>
              <a:gd name="T34" fmla="*/ 367 w 430"/>
              <a:gd name="T35" fmla="*/ 321 h 726"/>
              <a:gd name="T36" fmla="*/ 378 w 430"/>
              <a:gd name="T37" fmla="*/ 333 h 726"/>
              <a:gd name="T38" fmla="*/ 417 w 430"/>
              <a:gd name="T39" fmla="*/ 356 h 726"/>
              <a:gd name="T40" fmla="*/ 429 w 430"/>
              <a:gd name="T41" fmla="*/ 403 h 726"/>
              <a:gd name="T42" fmla="*/ 396 w 430"/>
              <a:gd name="T43" fmla="*/ 431 h 726"/>
              <a:gd name="T44" fmla="*/ 348 w 430"/>
              <a:gd name="T45" fmla="*/ 460 h 726"/>
              <a:gd name="T46" fmla="*/ 335 w 430"/>
              <a:gd name="T47" fmla="*/ 503 h 726"/>
              <a:gd name="T48" fmla="*/ 324 w 430"/>
              <a:gd name="T49" fmla="*/ 557 h 726"/>
              <a:gd name="T50" fmla="*/ 287 w 430"/>
              <a:gd name="T51" fmla="*/ 630 h 726"/>
              <a:gd name="T52" fmla="*/ 279 w 430"/>
              <a:gd name="T53" fmla="*/ 693 h 726"/>
              <a:gd name="T54" fmla="*/ 223 w 430"/>
              <a:gd name="T55" fmla="*/ 716 h 726"/>
              <a:gd name="T56" fmla="*/ 192 w 430"/>
              <a:gd name="T57" fmla="*/ 723 h 726"/>
              <a:gd name="T58" fmla="*/ 182 w 430"/>
              <a:gd name="T59" fmla="*/ 711 h 726"/>
              <a:gd name="T60" fmla="*/ 153 w 430"/>
              <a:gd name="T61" fmla="*/ 715 h 726"/>
              <a:gd name="T62" fmla="*/ 133 w 430"/>
              <a:gd name="T63" fmla="*/ 726 h 726"/>
              <a:gd name="T64" fmla="*/ 116 w 430"/>
              <a:gd name="T65" fmla="*/ 681 h 726"/>
              <a:gd name="T66" fmla="*/ 95 w 430"/>
              <a:gd name="T67" fmla="*/ 674 h 726"/>
              <a:gd name="T68" fmla="*/ 32 w 430"/>
              <a:gd name="T69" fmla="*/ 672 h 726"/>
              <a:gd name="T70" fmla="*/ 8 w 430"/>
              <a:gd name="T71" fmla="*/ 635 h 726"/>
              <a:gd name="T72" fmla="*/ 3 w 430"/>
              <a:gd name="T73" fmla="*/ 578 h 726"/>
              <a:gd name="T74" fmla="*/ 1 w 430"/>
              <a:gd name="T75" fmla="*/ 536 h 726"/>
              <a:gd name="T76" fmla="*/ 31 w 430"/>
              <a:gd name="T77" fmla="*/ 532 h 726"/>
              <a:gd name="T78" fmla="*/ 45 w 430"/>
              <a:gd name="T79" fmla="*/ 518 h 726"/>
              <a:gd name="T80" fmla="*/ 33 w 430"/>
              <a:gd name="T81" fmla="*/ 431 h 726"/>
              <a:gd name="T82" fmla="*/ 16 w 430"/>
              <a:gd name="T83" fmla="*/ 290 h 726"/>
              <a:gd name="T84" fmla="*/ 22 w 430"/>
              <a:gd name="T85" fmla="*/ 275 h 726"/>
              <a:gd name="T86" fmla="*/ 29 w 430"/>
              <a:gd name="T87" fmla="*/ 259 h 726"/>
              <a:gd name="T88" fmla="*/ 51 w 430"/>
              <a:gd name="T89" fmla="*/ 271 h 726"/>
              <a:gd name="T90" fmla="*/ 64 w 430"/>
              <a:gd name="T91" fmla="*/ 280 h 726"/>
              <a:gd name="T92" fmla="*/ 108 w 430"/>
              <a:gd name="T93" fmla="*/ 270 h 726"/>
              <a:gd name="T94" fmla="*/ 126 w 430"/>
              <a:gd name="T95" fmla="*/ 252 h 726"/>
              <a:gd name="T96" fmla="*/ 128 w 430"/>
              <a:gd name="T97" fmla="*/ 200 h 726"/>
              <a:gd name="T98" fmla="*/ 129 w 430"/>
              <a:gd name="T99" fmla="*/ 174 h 726"/>
              <a:gd name="T100" fmla="*/ 141 w 430"/>
              <a:gd name="T101" fmla="*/ 165 h 726"/>
              <a:gd name="T102" fmla="*/ 114 w 430"/>
              <a:gd name="T103" fmla="*/ 146 h 726"/>
              <a:gd name="T104" fmla="*/ 110 w 430"/>
              <a:gd name="T105" fmla="*/ 131 h 726"/>
              <a:gd name="T106" fmla="*/ 122 w 430"/>
              <a:gd name="T107" fmla="*/ 85 h 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30" h="726">
                <a:moveTo>
                  <a:pt x="119" y="67"/>
                </a:moveTo>
                <a:lnTo>
                  <a:pt x="126" y="63"/>
                </a:lnTo>
                <a:lnTo>
                  <a:pt x="132" y="60"/>
                </a:lnTo>
                <a:lnTo>
                  <a:pt x="136" y="55"/>
                </a:lnTo>
                <a:lnTo>
                  <a:pt x="139" y="49"/>
                </a:lnTo>
                <a:lnTo>
                  <a:pt x="141" y="47"/>
                </a:lnTo>
                <a:lnTo>
                  <a:pt x="142" y="44"/>
                </a:lnTo>
                <a:lnTo>
                  <a:pt x="145" y="43"/>
                </a:lnTo>
                <a:lnTo>
                  <a:pt x="148" y="43"/>
                </a:lnTo>
                <a:lnTo>
                  <a:pt x="152" y="42"/>
                </a:lnTo>
                <a:lnTo>
                  <a:pt x="155" y="41"/>
                </a:lnTo>
                <a:lnTo>
                  <a:pt x="160" y="38"/>
                </a:lnTo>
                <a:lnTo>
                  <a:pt x="165" y="35"/>
                </a:lnTo>
                <a:lnTo>
                  <a:pt x="168" y="30"/>
                </a:lnTo>
                <a:lnTo>
                  <a:pt x="171" y="25"/>
                </a:lnTo>
                <a:lnTo>
                  <a:pt x="171" y="20"/>
                </a:lnTo>
                <a:lnTo>
                  <a:pt x="172" y="15"/>
                </a:lnTo>
                <a:lnTo>
                  <a:pt x="172" y="10"/>
                </a:lnTo>
                <a:lnTo>
                  <a:pt x="174" y="6"/>
                </a:lnTo>
                <a:lnTo>
                  <a:pt x="178" y="4"/>
                </a:lnTo>
                <a:lnTo>
                  <a:pt x="184" y="3"/>
                </a:lnTo>
                <a:lnTo>
                  <a:pt x="201" y="1"/>
                </a:lnTo>
                <a:lnTo>
                  <a:pt x="221" y="0"/>
                </a:lnTo>
                <a:lnTo>
                  <a:pt x="230" y="0"/>
                </a:lnTo>
                <a:lnTo>
                  <a:pt x="237" y="3"/>
                </a:lnTo>
                <a:lnTo>
                  <a:pt x="241" y="4"/>
                </a:lnTo>
                <a:lnTo>
                  <a:pt x="245" y="6"/>
                </a:lnTo>
                <a:lnTo>
                  <a:pt x="247" y="10"/>
                </a:lnTo>
                <a:lnTo>
                  <a:pt x="249" y="13"/>
                </a:lnTo>
                <a:lnTo>
                  <a:pt x="253" y="22"/>
                </a:lnTo>
                <a:lnTo>
                  <a:pt x="258" y="29"/>
                </a:lnTo>
                <a:lnTo>
                  <a:pt x="264" y="36"/>
                </a:lnTo>
                <a:lnTo>
                  <a:pt x="271" y="43"/>
                </a:lnTo>
                <a:lnTo>
                  <a:pt x="284" y="54"/>
                </a:lnTo>
                <a:lnTo>
                  <a:pt x="294" y="62"/>
                </a:lnTo>
                <a:lnTo>
                  <a:pt x="298" y="67"/>
                </a:lnTo>
                <a:lnTo>
                  <a:pt x="300" y="72"/>
                </a:lnTo>
                <a:lnTo>
                  <a:pt x="300" y="78"/>
                </a:lnTo>
                <a:lnTo>
                  <a:pt x="298" y="83"/>
                </a:lnTo>
                <a:lnTo>
                  <a:pt x="294" y="89"/>
                </a:lnTo>
                <a:lnTo>
                  <a:pt x="289" y="94"/>
                </a:lnTo>
                <a:lnTo>
                  <a:pt x="285" y="95"/>
                </a:lnTo>
                <a:lnTo>
                  <a:pt x="281" y="97"/>
                </a:lnTo>
                <a:lnTo>
                  <a:pt x="277" y="98"/>
                </a:lnTo>
                <a:lnTo>
                  <a:pt x="271" y="98"/>
                </a:lnTo>
                <a:lnTo>
                  <a:pt x="261" y="98"/>
                </a:lnTo>
                <a:lnTo>
                  <a:pt x="252" y="99"/>
                </a:lnTo>
                <a:lnTo>
                  <a:pt x="243" y="101"/>
                </a:lnTo>
                <a:lnTo>
                  <a:pt x="236" y="105"/>
                </a:lnTo>
                <a:lnTo>
                  <a:pt x="231" y="110"/>
                </a:lnTo>
                <a:lnTo>
                  <a:pt x="227" y="116"/>
                </a:lnTo>
                <a:lnTo>
                  <a:pt x="224" y="124"/>
                </a:lnTo>
                <a:lnTo>
                  <a:pt x="224" y="133"/>
                </a:lnTo>
                <a:lnTo>
                  <a:pt x="224" y="143"/>
                </a:lnTo>
                <a:lnTo>
                  <a:pt x="227" y="152"/>
                </a:lnTo>
                <a:lnTo>
                  <a:pt x="230" y="161"/>
                </a:lnTo>
                <a:lnTo>
                  <a:pt x="235" y="169"/>
                </a:lnTo>
                <a:lnTo>
                  <a:pt x="246" y="183"/>
                </a:lnTo>
                <a:lnTo>
                  <a:pt x="255" y="198"/>
                </a:lnTo>
                <a:lnTo>
                  <a:pt x="266" y="212"/>
                </a:lnTo>
                <a:lnTo>
                  <a:pt x="274" y="223"/>
                </a:lnTo>
                <a:lnTo>
                  <a:pt x="279" y="227"/>
                </a:lnTo>
                <a:lnTo>
                  <a:pt x="283" y="233"/>
                </a:lnTo>
                <a:lnTo>
                  <a:pt x="285" y="239"/>
                </a:lnTo>
                <a:lnTo>
                  <a:pt x="286" y="245"/>
                </a:lnTo>
                <a:lnTo>
                  <a:pt x="287" y="258"/>
                </a:lnTo>
                <a:lnTo>
                  <a:pt x="290" y="269"/>
                </a:lnTo>
                <a:lnTo>
                  <a:pt x="291" y="274"/>
                </a:lnTo>
                <a:lnTo>
                  <a:pt x="293" y="277"/>
                </a:lnTo>
                <a:lnTo>
                  <a:pt x="297" y="281"/>
                </a:lnTo>
                <a:lnTo>
                  <a:pt x="302" y="284"/>
                </a:lnTo>
                <a:lnTo>
                  <a:pt x="304" y="286"/>
                </a:lnTo>
                <a:lnTo>
                  <a:pt x="306" y="286"/>
                </a:lnTo>
                <a:lnTo>
                  <a:pt x="310" y="286"/>
                </a:lnTo>
                <a:lnTo>
                  <a:pt x="313" y="284"/>
                </a:lnTo>
                <a:lnTo>
                  <a:pt x="321" y="281"/>
                </a:lnTo>
                <a:lnTo>
                  <a:pt x="330" y="277"/>
                </a:lnTo>
                <a:lnTo>
                  <a:pt x="338" y="274"/>
                </a:lnTo>
                <a:lnTo>
                  <a:pt x="348" y="270"/>
                </a:lnTo>
                <a:lnTo>
                  <a:pt x="357" y="268"/>
                </a:lnTo>
                <a:lnTo>
                  <a:pt x="367" y="266"/>
                </a:lnTo>
                <a:lnTo>
                  <a:pt x="372" y="268"/>
                </a:lnTo>
                <a:lnTo>
                  <a:pt x="374" y="270"/>
                </a:lnTo>
                <a:lnTo>
                  <a:pt x="376" y="272"/>
                </a:lnTo>
                <a:lnTo>
                  <a:pt x="378" y="276"/>
                </a:lnTo>
                <a:lnTo>
                  <a:pt x="378" y="284"/>
                </a:lnTo>
                <a:lnTo>
                  <a:pt x="375" y="293"/>
                </a:lnTo>
                <a:lnTo>
                  <a:pt x="372" y="303"/>
                </a:lnTo>
                <a:lnTo>
                  <a:pt x="369" y="313"/>
                </a:lnTo>
                <a:lnTo>
                  <a:pt x="367" y="321"/>
                </a:lnTo>
                <a:lnTo>
                  <a:pt x="367" y="327"/>
                </a:lnTo>
                <a:lnTo>
                  <a:pt x="368" y="331"/>
                </a:lnTo>
                <a:lnTo>
                  <a:pt x="371" y="332"/>
                </a:lnTo>
                <a:lnTo>
                  <a:pt x="373" y="333"/>
                </a:lnTo>
                <a:lnTo>
                  <a:pt x="378" y="333"/>
                </a:lnTo>
                <a:lnTo>
                  <a:pt x="382" y="334"/>
                </a:lnTo>
                <a:lnTo>
                  <a:pt x="390" y="337"/>
                </a:lnTo>
                <a:lnTo>
                  <a:pt x="398" y="340"/>
                </a:lnTo>
                <a:lnTo>
                  <a:pt x="407" y="347"/>
                </a:lnTo>
                <a:lnTo>
                  <a:pt x="417" y="356"/>
                </a:lnTo>
                <a:lnTo>
                  <a:pt x="423" y="365"/>
                </a:lnTo>
                <a:lnTo>
                  <a:pt x="428" y="375"/>
                </a:lnTo>
                <a:lnTo>
                  <a:pt x="430" y="384"/>
                </a:lnTo>
                <a:lnTo>
                  <a:pt x="430" y="394"/>
                </a:lnTo>
                <a:lnTo>
                  <a:pt x="429" y="403"/>
                </a:lnTo>
                <a:lnTo>
                  <a:pt x="428" y="414"/>
                </a:lnTo>
                <a:lnTo>
                  <a:pt x="424" y="423"/>
                </a:lnTo>
                <a:lnTo>
                  <a:pt x="416" y="425"/>
                </a:lnTo>
                <a:lnTo>
                  <a:pt x="405" y="427"/>
                </a:lnTo>
                <a:lnTo>
                  <a:pt x="396" y="431"/>
                </a:lnTo>
                <a:lnTo>
                  <a:pt x="385" y="434"/>
                </a:lnTo>
                <a:lnTo>
                  <a:pt x="375" y="439"/>
                </a:lnTo>
                <a:lnTo>
                  <a:pt x="366" y="445"/>
                </a:lnTo>
                <a:lnTo>
                  <a:pt x="356" y="452"/>
                </a:lnTo>
                <a:lnTo>
                  <a:pt x="348" y="460"/>
                </a:lnTo>
                <a:lnTo>
                  <a:pt x="341" y="467"/>
                </a:lnTo>
                <a:lnTo>
                  <a:pt x="337" y="476"/>
                </a:lnTo>
                <a:lnTo>
                  <a:pt x="335" y="483"/>
                </a:lnTo>
                <a:lnTo>
                  <a:pt x="334" y="489"/>
                </a:lnTo>
                <a:lnTo>
                  <a:pt x="335" y="503"/>
                </a:lnTo>
                <a:lnTo>
                  <a:pt x="336" y="518"/>
                </a:lnTo>
                <a:lnTo>
                  <a:pt x="335" y="527"/>
                </a:lnTo>
                <a:lnTo>
                  <a:pt x="332" y="536"/>
                </a:lnTo>
                <a:lnTo>
                  <a:pt x="329" y="546"/>
                </a:lnTo>
                <a:lnTo>
                  <a:pt x="324" y="557"/>
                </a:lnTo>
                <a:lnTo>
                  <a:pt x="312" y="577"/>
                </a:lnTo>
                <a:lnTo>
                  <a:pt x="300" y="598"/>
                </a:lnTo>
                <a:lnTo>
                  <a:pt x="294" y="609"/>
                </a:lnTo>
                <a:lnTo>
                  <a:pt x="291" y="620"/>
                </a:lnTo>
                <a:lnTo>
                  <a:pt x="287" y="630"/>
                </a:lnTo>
                <a:lnTo>
                  <a:pt x="285" y="640"/>
                </a:lnTo>
                <a:lnTo>
                  <a:pt x="283" y="659"/>
                </a:lnTo>
                <a:lnTo>
                  <a:pt x="280" y="677"/>
                </a:lnTo>
                <a:lnTo>
                  <a:pt x="280" y="686"/>
                </a:lnTo>
                <a:lnTo>
                  <a:pt x="279" y="693"/>
                </a:lnTo>
                <a:lnTo>
                  <a:pt x="267" y="697"/>
                </a:lnTo>
                <a:lnTo>
                  <a:pt x="255" y="700"/>
                </a:lnTo>
                <a:lnTo>
                  <a:pt x="245" y="705"/>
                </a:lnTo>
                <a:lnTo>
                  <a:pt x="236" y="709"/>
                </a:lnTo>
                <a:lnTo>
                  <a:pt x="223" y="716"/>
                </a:lnTo>
                <a:lnTo>
                  <a:pt x="210" y="722"/>
                </a:lnTo>
                <a:lnTo>
                  <a:pt x="203" y="724"/>
                </a:lnTo>
                <a:lnTo>
                  <a:pt x="197" y="724"/>
                </a:lnTo>
                <a:lnTo>
                  <a:pt x="195" y="724"/>
                </a:lnTo>
                <a:lnTo>
                  <a:pt x="192" y="723"/>
                </a:lnTo>
                <a:lnTo>
                  <a:pt x="190" y="722"/>
                </a:lnTo>
                <a:lnTo>
                  <a:pt x="189" y="719"/>
                </a:lnTo>
                <a:lnTo>
                  <a:pt x="186" y="716"/>
                </a:lnTo>
                <a:lnTo>
                  <a:pt x="184" y="713"/>
                </a:lnTo>
                <a:lnTo>
                  <a:pt x="182" y="711"/>
                </a:lnTo>
                <a:lnTo>
                  <a:pt x="179" y="710"/>
                </a:lnTo>
                <a:lnTo>
                  <a:pt x="173" y="709"/>
                </a:lnTo>
                <a:lnTo>
                  <a:pt x="166" y="709"/>
                </a:lnTo>
                <a:lnTo>
                  <a:pt x="160" y="711"/>
                </a:lnTo>
                <a:lnTo>
                  <a:pt x="153" y="715"/>
                </a:lnTo>
                <a:lnTo>
                  <a:pt x="147" y="719"/>
                </a:lnTo>
                <a:lnTo>
                  <a:pt x="141" y="724"/>
                </a:lnTo>
                <a:lnTo>
                  <a:pt x="139" y="725"/>
                </a:lnTo>
                <a:lnTo>
                  <a:pt x="135" y="726"/>
                </a:lnTo>
                <a:lnTo>
                  <a:pt x="133" y="726"/>
                </a:lnTo>
                <a:lnTo>
                  <a:pt x="130" y="725"/>
                </a:lnTo>
                <a:lnTo>
                  <a:pt x="127" y="722"/>
                </a:lnTo>
                <a:lnTo>
                  <a:pt x="124" y="716"/>
                </a:lnTo>
                <a:lnTo>
                  <a:pt x="120" y="699"/>
                </a:lnTo>
                <a:lnTo>
                  <a:pt x="116" y="681"/>
                </a:lnTo>
                <a:lnTo>
                  <a:pt x="115" y="679"/>
                </a:lnTo>
                <a:lnTo>
                  <a:pt x="113" y="677"/>
                </a:lnTo>
                <a:lnTo>
                  <a:pt x="109" y="675"/>
                </a:lnTo>
                <a:lnTo>
                  <a:pt x="105" y="674"/>
                </a:lnTo>
                <a:lnTo>
                  <a:pt x="95" y="674"/>
                </a:lnTo>
                <a:lnTo>
                  <a:pt x="82" y="674"/>
                </a:lnTo>
                <a:lnTo>
                  <a:pt x="67" y="675"/>
                </a:lnTo>
                <a:lnTo>
                  <a:pt x="54" y="675"/>
                </a:lnTo>
                <a:lnTo>
                  <a:pt x="42" y="674"/>
                </a:lnTo>
                <a:lnTo>
                  <a:pt x="32" y="672"/>
                </a:lnTo>
                <a:lnTo>
                  <a:pt x="25" y="667"/>
                </a:lnTo>
                <a:lnTo>
                  <a:pt x="19" y="661"/>
                </a:lnTo>
                <a:lnTo>
                  <a:pt x="14" y="653"/>
                </a:lnTo>
                <a:lnTo>
                  <a:pt x="10" y="644"/>
                </a:lnTo>
                <a:lnTo>
                  <a:pt x="8" y="635"/>
                </a:lnTo>
                <a:lnTo>
                  <a:pt x="6" y="625"/>
                </a:lnTo>
                <a:lnTo>
                  <a:pt x="4" y="615"/>
                </a:lnTo>
                <a:lnTo>
                  <a:pt x="4" y="605"/>
                </a:lnTo>
                <a:lnTo>
                  <a:pt x="3" y="591"/>
                </a:lnTo>
                <a:lnTo>
                  <a:pt x="3" y="578"/>
                </a:lnTo>
                <a:lnTo>
                  <a:pt x="2" y="565"/>
                </a:lnTo>
                <a:lnTo>
                  <a:pt x="1" y="554"/>
                </a:lnTo>
                <a:lnTo>
                  <a:pt x="0" y="545"/>
                </a:lnTo>
                <a:lnTo>
                  <a:pt x="0" y="539"/>
                </a:lnTo>
                <a:lnTo>
                  <a:pt x="1" y="536"/>
                </a:lnTo>
                <a:lnTo>
                  <a:pt x="3" y="534"/>
                </a:lnTo>
                <a:lnTo>
                  <a:pt x="6" y="533"/>
                </a:lnTo>
                <a:lnTo>
                  <a:pt x="10" y="533"/>
                </a:lnTo>
                <a:lnTo>
                  <a:pt x="20" y="532"/>
                </a:lnTo>
                <a:lnTo>
                  <a:pt x="31" y="532"/>
                </a:lnTo>
                <a:lnTo>
                  <a:pt x="34" y="530"/>
                </a:lnTo>
                <a:lnTo>
                  <a:pt x="38" y="529"/>
                </a:lnTo>
                <a:lnTo>
                  <a:pt x="41" y="528"/>
                </a:lnTo>
                <a:lnTo>
                  <a:pt x="44" y="524"/>
                </a:lnTo>
                <a:lnTo>
                  <a:pt x="45" y="518"/>
                </a:lnTo>
                <a:lnTo>
                  <a:pt x="45" y="509"/>
                </a:lnTo>
                <a:lnTo>
                  <a:pt x="44" y="498"/>
                </a:lnTo>
                <a:lnTo>
                  <a:pt x="42" y="486"/>
                </a:lnTo>
                <a:lnTo>
                  <a:pt x="38" y="459"/>
                </a:lnTo>
                <a:lnTo>
                  <a:pt x="33" y="431"/>
                </a:lnTo>
                <a:lnTo>
                  <a:pt x="29" y="394"/>
                </a:lnTo>
                <a:lnTo>
                  <a:pt x="26" y="357"/>
                </a:lnTo>
                <a:lnTo>
                  <a:pt x="21" y="324"/>
                </a:lnTo>
                <a:lnTo>
                  <a:pt x="16" y="297"/>
                </a:lnTo>
                <a:lnTo>
                  <a:pt x="16" y="290"/>
                </a:lnTo>
                <a:lnTo>
                  <a:pt x="16" y="284"/>
                </a:lnTo>
                <a:lnTo>
                  <a:pt x="17" y="281"/>
                </a:lnTo>
                <a:lnTo>
                  <a:pt x="19" y="278"/>
                </a:lnTo>
                <a:lnTo>
                  <a:pt x="20" y="277"/>
                </a:lnTo>
                <a:lnTo>
                  <a:pt x="22" y="275"/>
                </a:lnTo>
                <a:lnTo>
                  <a:pt x="23" y="271"/>
                </a:lnTo>
                <a:lnTo>
                  <a:pt x="23" y="268"/>
                </a:lnTo>
                <a:lnTo>
                  <a:pt x="25" y="265"/>
                </a:lnTo>
                <a:lnTo>
                  <a:pt x="26" y="261"/>
                </a:lnTo>
                <a:lnTo>
                  <a:pt x="29" y="259"/>
                </a:lnTo>
                <a:lnTo>
                  <a:pt x="36" y="258"/>
                </a:lnTo>
                <a:lnTo>
                  <a:pt x="41" y="259"/>
                </a:lnTo>
                <a:lnTo>
                  <a:pt x="45" y="262"/>
                </a:lnTo>
                <a:lnTo>
                  <a:pt x="47" y="265"/>
                </a:lnTo>
                <a:lnTo>
                  <a:pt x="51" y="271"/>
                </a:lnTo>
                <a:lnTo>
                  <a:pt x="52" y="275"/>
                </a:lnTo>
                <a:lnTo>
                  <a:pt x="54" y="276"/>
                </a:lnTo>
                <a:lnTo>
                  <a:pt x="57" y="278"/>
                </a:lnTo>
                <a:lnTo>
                  <a:pt x="58" y="278"/>
                </a:lnTo>
                <a:lnTo>
                  <a:pt x="64" y="280"/>
                </a:lnTo>
                <a:lnTo>
                  <a:pt x="70" y="278"/>
                </a:lnTo>
                <a:lnTo>
                  <a:pt x="80" y="276"/>
                </a:lnTo>
                <a:lnTo>
                  <a:pt x="94" y="274"/>
                </a:lnTo>
                <a:lnTo>
                  <a:pt x="101" y="272"/>
                </a:lnTo>
                <a:lnTo>
                  <a:pt x="108" y="270"/>
                </a:lnTo>
                <a:lnTo>
                  <a:pt x="114" y="268"/>
                </a:lnTo>
                <a:lnTo>
                  <a:pt x="117" y="265"/>
                </a:lnTo>
                <a:lnTo>
                  <a:pt x="121" y="262"/>
                </a:lnTo>
                <a:lnTo>
                  <a:pt x="123" y="257"/>
                </a:lnTo>
                <a:lnTo>
                  <a:pt x="126" y="252"/>
                </a:lnTo>
                <a:lnTo>
                  <a:pt x="128" y="247"/>
                </a:lnTo>
                <a:lnTo>
                  <a:pt x="130" y="236"/>
                </a:lnTo>
                <a:lnTo>
                  <a:pt x="130" y="225"/>
                </a:lnTo>
                <a:lnTo>
                  <a:pt x="129" y="213"/>
                </a:lnTo>
                <a:lnTo>
                  <a:pt x="128" y="200"/>
                </a:lnTo>
                <a:lnTo>
                  <a:pt x="126" y="188"/>
                </a:lnTo>
                <a:lnTo>
                  <a:pt x="126" y="180"/>
                </a:lnTo>
                <a:lnTo>
                  <a:pt x="126" y="177"/>
                </a:lnTo>
                <a:lnTo>
                  <a:pt x="127" y="175"/>
                </a:lnTo>
                <a:lnTo>
                  <a:pt x="129" y="174"/>
                </a:lnTo>
                <a:lnTo>
                  <a:pt x="132" y="171"/>
                </a:lnTo>
                <a:lnTo>
                  <a:pt x="138" y="169"/>
                </a:lnTo>
                <a:lnTo>
                  <a:pt x="141" y="168"/>
                </a:lnTo>
                <a:lnTo>
                  <a:pt x="142" y="167"/>
                </a:lnTo>
                <a:lnTo>
                  <a:pt x="141" y="165"/>
                </a:lnTo>
                <a:lnTo>
                  <a:pt x="138" y="162"/>
                </a:lnTo>
                <a:lnTo>
                  <a:pt x="134" y="160"/>
                </a:lnTo>
                <a:lnTo>
                  <a:pt x="124" y="154"/>
                </a:lnTo>
                <a:lnTo>
                  <a:pt x="116" y="149"/>
                </a:lnTo>
                <a:lnTo>
                  <a:pt x="114" y="146"/>
                </a:lnTo>
                <a:lnTo>
                  <a:pt x="111" y="144"/>
                </a:lnTo>
                <a:lnTo>
                  <a:pt x="110" y="142"/>
                </a:lnTo>
                <a:lnTo>
                  <a:pt x="110" y="138"/>
                </a:lnTo>
                <a:lnTo>
                  <a:pt x="110" y="133"/>
                </a:lnTo>
                <a:lnTo>
                  <a:pt x="110" y="131"/>
                </a:lnTo>
                <a:lnTo>
                  <a:pt x="114" y="123"/>
                </a:lnTo>
                <a:lnTo>
                  <a:pt x="121" y="104"/>
                </a:lnTo>
                <a:lnTo>
                  <a:pt x="122" y="97"/>
                </a:lnTo>
                <a:lnTo>
                  <a:pt x="122" y="91"/>
                </a:lnTo>
                <a:lnTo>
                  <a:pt x="122" y="85"/>
                </a:lnTo>
                <a:lnTo>
                  <a:pt x="121" y="79"/>
                </a:lnTo>
                <a:lnTo>
                  <a:pt x="120" y="70"/>
                </a:lnTo>
                <a:lnTo>
                  <a:pt x="119" y="67"/>
                </a:lnTo>
                <a:close/>
              </a:path>
            </a:pathLst>
          </a:custGeom>
          <a:solidFill>
            <a:srgbClr val="BCD7DB"/>
          </a:solidFill>
          <a:ln w="6350">
            <a:solidFill>
              <a:schemeClr val="bg1"/>
            </a:solidFill>
          </a:ln>
          <a:effectLst/>
        </p:spPr>
        <p:style>
          <a:lnRef idx="3">
            <a:schemeClr val="lt1"/>
          </a:lnRef>
          <a:fillRef idx="1">
            <a:schemeClr val="accent5"/>
          </a:fillRef>
          <a:effectRef idx="1">
            <a:schemeClr val="accent5"/>
          </a:effectRef>
          <a:fontRef idx="minor">
            <a:schemeClr val="lt1"/>
          </a:fontRef>
        </p:style>
        <p:txBody>
          <a:bodyPr vert="horz" wrap="square" lIns="91440" tIns="648000" rIns="91440" bIns="45720" numCol="1" anchor="t" anchorCtr="0" compatLnSpc="1"/>
          <a:lstStyle/>
          <a:p>
            <a:pPr algn="ctr"/>
            <a:endParaRPr lang="zh-CN" altLang="en-US" sz="4000" b="1" dirty="0">
              <a:ln w="12700">
                <a:solidFill>
                  <a:schemeClr val="tx2">
                    <a:satMod val="155000"/>
                  </a:schemeClr>
                </a:solidFill>
                <a:prstDash val="solid"/>
              </a:ln>
              <a:solidFill>
                <a:schemeClr val="bg2">
                  <a:tint val="85000"/>
                  <a:satMod val="155000"/>
                </a:schemeClr>
              </a:solidFill>
              <a:latin typeface="UKIJ Qolyazma" pitchFamily="18" charset="0"/>
              <a:cs typeface="UKIJ Qolyazma" pitchFamily="18" charset="0"/>
            </a:endParaRPr>
          </a:p>
        </p:txBody>
      </p:sp>
      <p:grpSp>
        <p:nvGrpSpPr>
          <p:cNvPr id="151" name="组合 150"/>
          <p:cNvGrpSpPr/>
          <p:nvPr/>
        </p:nvGrpSpPr>
        <p:grpSpPr>
          <a:xfrm>
            <a:off x="3169919" y="2897827"/>
            <a:ext cx="705982" cy="307777"/>
            <a:chOff x="5551169" y="2652717"/>
            <a:chExt cx="705982" cy="307777"/>
          </a:xfrm>
        </p:grpSpPr>
        <p:sp>
          <p:nvSpPr>
            <p:cNvPr id="152" name="五角星 151"/>
            <p:cNvSpPr/>
            <p:nvPr/>
          </p:nvSpPr>
          <p:spPr>
            <a:xfrm>
              <a:off x="5551169" y="2652986"/>
              <a:ext cx="251903" cy="251903"/>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TextBox 128"/>
            <p:cNvSpPr txBox="1"/>
            <p:nvPr/>
          </p:nvSpPr>
          <p:spPr>
            <a:xfrm>
              <a:off x="5713412" y="2652717"/>
              <a:ext cx="543739" cy="307777"/>
            </a:xfrm>
            <a:prstGeom prst="rect">
              <a:avLst/>
            </a:prstGeom>
            <a:noFill/>
          </p:spPr>
          <p:txBody>
            <a:bodyPr wrap="none" rtlCol="0">
              <a:spAutoFit/>
            </a:bodyPr>
            <a:lstStyle/>
            <a:p>
              <a:r>
                <a:rPr lang="zh-CN" altLang="en-US" sz="1400" b="1">
                  <a:solidFill>
                    <a:srgbClr val="FF0000"/>
                  </a:solidFill>
                  <a:latin typeface="微软雅黑" panose="020B0503020204020204" charset="-122"/>
                  <a:ea typeface="微软雅黑" panose="020B0503020204020204" charset="-122"/>
                </a:rPr>
                <a:t>北京</a:t>
              </a:r>
              <a:endParaRPr lang="zh-CN" altLang="en-US" sz="1400" b="1" dirty="0">
                <a:solidFill>
                  <a:srgbClr val="FF0000"/>
                </a:solidFill>
                <a:latin typeface="微软雅黑" panose="020B0503020204020204" charset="-122"/>
                <a:ea typeface="微软雅黑" panose="020B0503020204020204" charset="-122"/>
              </a:endParaRPr>
            </a:p>
          </p:txBody>
        </p:sp>
      </p:grpSp>
      <p:cxnSp>
        <p:nvCxnSpPr>
          <p:cNvPr id="155" name="肘形连接符 154"/>
          <p:cNvCxnSpPr>
            <a:stCxn id="153" idx="0"/>
          </p:cNvCxnSpPr>
          <p:nvPr/>
        </p:nvCxnSpPr>
        <p:spPr>
          <a:xfrm rot="16200000">
            <a:off x="3928745" y="1654810"/>
            <a:ext cx="917575" cy="1568450"/>
          </a:xfrm>
          <a:prstGeom prst="bentConnector2">
            <a:avLst/>
          </a:prstGeom>
        </p:spPr>
        <p:style>
          <a:lnRef idx="3">
            <a:schemeClr val="dk1"/>
          </a:lnRef>
          <a:fillRef idx="0">
            <a:schemeClr val="dk1"/>
          </a:fillRef>
          <a:effectRef idx="2">
            <a:schemeClr val="dk1"/>
          </a:effectRef>
          <a:fontRef idx="minor">
            <a:schemeClr val="tx1"/>
          </a:fontRef>
        </p:style>
      </p:cxnSp>
      <p:cxnSp>
        <p:nvCxnSpPr>
          <p:cNvPr id="159" name="肘形连接符 158"/>
          <p:cNvCxnSpPr/>
          <p:nvPr/>
        </p:nvCxnSpPr>
        <p:spPr>
          <a:xfrm>
            <a:off x="3978910" y="3819525"/>
            <a:ext cx="2045335" cy="1304925"/>
          </a:xfrm>
          <a:prstGeom prst="bentConnector3">
            <a:avLst>
              <a:gd name="adj1" fmla="val 100589"/>
            </a:avLst>
          </a:prstGeom>
        </p:spPr>
        <p:style>
          <a:lnRef idx="3">
            <a:schemeClr val="dk1"/>
          </a:lnRef>
          <a:fillRef idx="0">
            <a:schemeClr val="dk1"/>
          </a:fillRef>
          <a:effectRef idx="2">
            <a:schemeClr val="dk1"/>
          </a:effectRef>
          <a:fontRef idx="minor">
            <a:schemeClr val="tx1"/>
          </a:fontRef>
        </p:style>
      </p:cxnSp>
      <p:sp>
        <p:nvSpPr>
          <p:cNvPr id="160" name="文本框 159"/>
          <p:cNvSpPr txBox="1"/>
          <p:nvPr/>
        </p:nvSpPr>
        <p:spPr>
          <a:xfrm>
            <a:off x="5172075" y="1678940"/>
            <a:ext cx="2077720" cy="583565"/>
          </a:xfrm>
          <a:prstGeom prst="rect">
            <a:avLst/>
          </a:prstGeom>
          <a:noFill/>
        </p:spPr>
        <p:txBody>
          <a:bodyPr wrap="square" rtlCol="0">
            <a:spAutoFit/>
          </a:bodyPr>
          <a:lstStyle/>
          <a:p>
            <a:r>
              <a:rPr lang="zh-CN" altLang="en-US" sz="1600"/>
              <a:t>北京市民宿样本</a:t>
            </a:r>
            <a:endParaRPr lang="zh-CN" altLang="en-US" sz="1600"/>
          </a:p>
          <a:p>
            <a:r>
              <a:rPr lang="zh-CN" altLang="en-US" sz="1600"/>
              <a:t>数量占比：</a:t>
            </a:r>
            <a:r>
              <a:rPr lang="en-US" altLang="zh-CN" sz="1600"/>
              <a:t>23.32%</a:t>
            </a:r>
            <a:endParaRPr lang="en-US" altLang="zh-CN" sz="1600"/>
          </a:p>
        </p:txBody>
      </p:sp>
      <p:sp>
        <p:nvSpPr>
          <p:cNvPr id="161" name="文本框 160"/>
          <p:cNvSpPr txBox="1"/>
          <p:nvPr/>
        </p:nvSpPr>
        <p:spPr>
          <a:xfrm>
            <a:off x="5041265" y="5124450"/>
            <a:ext cx="2028190" cy="583565"/>
          </a:xfrm>
          <a:prstGeom prst="rect">
            <a:avLst/>
          </a:prstGeom>
          <a:noFill/>
        </p:spPr>
        <p:txBody>
          <a:bodyPr wrap="square" rtlCol="0">
            <a:spAutoFit/>
          </a:bodyPr>
          <a:lstStyle/>
          <a:p>
            <a:r>
              <a:rPr lang="zh-CN" altLang="en-US" sz="1600"/>
              <a:t>天津市民宿样本</a:t>
            </a:r>
            <a:endParaRPr lang="zh-CN" altLang="en-US" sz="1600"/>
          </a:p>
          <a:p>
            <a:r>
              <a:rPr lang="zh-CN" altLang="en-US" sz="1600"/>
              <a:t>数量占比：</a:t>
            </a:r>
            <a:r>
              <a:rPr lang="en-US" altLang="zh-CN" sz="1600"/>
              <a:t>17.47%</a:t>
            </a:r>
            <a:endParaRPr lang="en-US" altLang="zh-CN" sz="1600"/>
          </a:p>
        </p:txBody>
      </p:sp>
      <p:cxnSp>
        <p:nvCxnSpPr>
          <p:cNvPr id="162" name="肘形连接符 161"/>
          <p:cNvCxnSpPr/>
          <p:nvPr/>
        </p:nvCxnSpPr>
        <p:spPr>
          <a:xfrm rot="10800000" flipV="1">
            <a:off x="695325" y="4166235"/>
            <a:ext cx="1833245" cy="459105"/>
          </a:xfrm>
          <a:prstGeom prst="bentConnector3">
            <a:avLst>
              <a:gd name="adj1" fmla="val 99237"/>
            </a:avLst>
          </a:prstGeom>
        </p:spPr>
        <p:style>
          <a:lnRef idx="3">
            <a:schemeClr val="dk1"/>
          </a:lnRef>
          <a:fillRef idx="0">
            <a:schemeClr val="dk1"/>
          </a:fillRef>
          <a:effectRef idx="2">
            <a:schemeClr val="dk1"/>
          </a:effectRef>
          <a:fontRef idx="minor">
            <a:schemeClr val="tx1"/>
          </a:fontRef>
        </p:style>
      </p:cxnSp>
      <p:sp>
        <p:nvSpPr>
          <p:cNvPr id="163" name="文本框 162"/>
          <p:cNvSpPr txBox="1"/>
          <p:nvPr/>
        </p:nvSpPr>
        <p:spPr>
          <a:xfrm>
            <a:off x="69215" y="4649470"/>
            <a:ext cx="1976120" cy="583565"/>
          </a:xfrm>
          <a:prstGeom prst="rect">
            <a:avLst/>
          </a:prstGeom>
          <a:noFill/>
        </p:spPr>
        <p:txBody>
          <a:bodyPr wrap="square" rtlCol="0">
            <a:spAutoFit/>
          </a:bodyPr>
          <a:lstStyle/>
          <a:p>
            <a:r>
              <a:rPr lang="zh-CN" altLang="en-US" sz="1600"/>
              <a:t>河北省民宿样本</a:t>
            </a:r>
            <a:endParaRPr lang="zh-CN" altLang="en-US" sz="1600"/>
          </a:p>
          <a:p>
            <a:r>
              <a:rPr lang="zh-CN" altLang="en-US" sz="1600"/>
              <a:t>数量占比：</a:t>
            </a:r>
            <a:r>
              <a:rPr lang="en-US" altLang="zh-CN" sz="1600"/>
              <a:t>59.21%</a:t>
            </a:r>
            <a:endParaRPr lang="en-US" altLang="zh-CN" sz="1600"/>
          </a:p>
        </p:txBody>
      </p:sp>
      <p:pic>
        <p:nvPicPr>
          <p:cNvPr id="2" name="图片 1" descr="C:\Users\dell\Desktop\2.png2"/>
          <p:cNvPicPr>
            <a:picLocks noChangeAspect="1"/>
          </p:cNvPicPr>
          <p:nvPr/>
        </p:nvPicPr>
        <p:blipFill>
          <a:blip r:embed="rId1"/>
          <a:srcRect b="1334"/>
          <a:stretch>
            <a:fillRect/>
          </a:stretch>
        </p:blipFill>
        <p:spPr>
          <a:xfrm>
            <a:off x="6985000" y="1617345"/>
            <a:ext cx="5046980" cy="375793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strips(downLeft)">
                                      <p:cBhvr>
                                        <p:cTn id="7" dur="250"/>
                                        <p:tgtEl>
                                          <p:spTgt spid="97"/>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102"/>
                                        </p:tgtEl>
                                        <p:attrNameLst>
                                          <p:attrName>style.visibility</p:attrName>
                                        </p:attrNameLst>
                                      </p:cBhvr>
                                      <p:to>
                                        <p:strVal val="visible"/>
                                      </p:to>
                                    </p:set>
                                    <p:animEffect transition="in" filter="strips(downLeft)">
                                      <p:cBhvr>
                                        <p:cTn id="11" dur="25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UNIT_TABLE_BEAUTIFY" val="smartTable{d29d18e9-8182-4327-99f1-bb3fc1f14369}"/>
</p:tagLst>
</file>

<file path=ppt/tags/tag10.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5"/>
  <p:tag name="KSO_WM_UNIT_ID" val="diagram160016_3*n_i*1_5"/>
  <p:tag name="KSO_WM_UNIT_CLEAR" val="1"/>
  <p:tag name="KSO_WM_UNIT_LAYERLEVEL" val="1_1"/>
  <p:tag name="KSO_WM_DIAGRAM_GROUP_CODE" val="n1-1"/>
  <p:tag name="KSO_WM_UNIT_LINE_FORE_SCHEMECOLOR_INDEX" val="6"/>
  <p:tag name="KSO_WM_UNIT_LINE_FILL_TYPE" val="2"/>
  <p:tag name="KSO_WM_UNIT_TEXT_FILL_FORE_SCHEMECOLOR_INDEX" val="6"/>
  <p:tag name="KSO_WM_UNIT_TEXT_FILL_TYPE" val="1"/>
</p:tagLst>
</file>

<file path=ppt/tags/tag11.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6"/>
  <p:tag name="KSO_WM_UNIT_ID" val="diagram160016_3*n_i*1_6"/>
  <p:tag name="KSO_WM_UNIT_CLEAR" val="1"/>
  <p:tag name="KSO_WM_UNIT_LAYERLEVEL" val="1_1"/>
  <p:tag name="KSO_WM_DIAGRAM_GROUP_CODE" val="n1-1"/>
  <p:tag name="KSO_WM_UNIT_FILL_FORE_SCHEMECOLOR_INDEX" val="6"/>
  <p:tag name="KSO_WM_UNIT_FILL_TYPE" val="1"/>
  <p:tag name="KSO_WM_UNIT_TEXT_FILL_FORE_SCHEMECOLOR_INDEX" val="6"/>
  <p:tag name="KSO_WM_UNIT_TEXT_FILL_TYPE" val="1"/>
</p:tagLst>
</file>

<file path=ppt/tags/tag12.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7"/>
  <p:tag name="KSO_WM_UNIT_ID" val="diagram160016_3*n_i*1_7"/>
  <p:tag name="KSO_WM_UNIT_CLEAR" val="1"/>
  <p:tag name="KSO_WM_UNIT_LAYERLEVEL" val="1_1"/>
  <p:tag name="KSO_WM_DIAGRAM_GROUP_CODE" val="n1-1"/>
  <p:tag name="KSO_WM_UNIT_FILL_FORE_SCHEMECOLOR_INDEX" val="14"/>
  <p:tag name="KSO_WM_UNIT_FILL_TYPE" val="1"/>
  <p:tag name="KSO_WM_UNIT_TEXT_FILL_FORE_SCHEMECOLOR_INDEX" val="6"/>
  <p:tag name="KSO_WM_UNIT_TEXT_FILL_TYPE" val="1"/>
</p:tagLst>
</file>

<file path=ppt/tags/tag13.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8"/>
  <p:tag name="KSO_WM_UNIT_ID" val="diagram160016_3*n_i*1_8"/>
  <p:tag name="KSO_WM_UNIT_CLEAR" val="1"/>
  <p:tag name="KSO_WM_UNIT_LAYERLEVEL" val="1_1"/>
  <p:tag name="KSO_WM_DIAGRAM_GROUP_CODE" val="n1-1"/>
  <p:tag name="KSO_WM_UNIT_LINE_FORE_SCHEMECOLOR_INDEX" val="6"/>
  <p:tag name="KSO_WM_UNIT_LINE_FILL_TYPE" val="2"/>
  <p:tag name="KSO_WM_UNIT_SHADOW_SCHEMECOLOR_INDEX" val="16"/>
  <p:tag name="KSO_WM_UNIT_TEXT_FILL_FORE_SCHEMECOLOR_INDEX" val="6"/>
  <p:tag name="KSO_WM_UNIT_TEXT_FILL_TYPE" val="1"/>
</p:tagLst>
</file>

<file path=ppt/tags/tag14.xml><?xml version="1.0" encoding="utf-8"?>
<p:tagLst xmlns:p="http://schemas.openxmlformats.org/presentationml/2006/main">
  <p:tag name="KSO_WM_TAG_VERSION" val="1.0"/>
  <p:tag name="KSO_WM_BEAUTIFY_FLAG" val="#wm#"/>
  <p:tag name="KSO_WM_TEMPLATE_CATEGORY" val="diagram"/>
  <p:tag name="KSO_WM_TEMPLATE_INDEX" val="160016"/>
  <p:tag name="KSO_WM_UNIT_PRESET_TEXT_LEN" val="10"/>
  <p:tag name="KSO_WM_UNIT_TYPE" val="n_h_f"/>
  <p:tag name="KSO_WM_UNIT_INDEX" val="1_1_3"/>
  <p:tag name="KSO_WM_UNIT_ID" val="diagram160016_3*n_h_f*1_1_3"/>
  <p:tag name="KSO_WM_UNIT_CLEAR" val="1"/>
  <p:tag name="KSO_WM_UNIT_LAYERLEVEL" val="1_1_1"/>
  <p:tag name="KSO_WM_UNIT_VALUE" val="12"/>
  <p:tag name="KSO_WM_UNIT_HIGHLIGHT" val="0"/>
  <p:tag name="KSO_WM_UNIT_COMPATIBLE" val="0"/>
  <p:tag name="KSO_WM_UNIT_PRESET_TEXT_INDEX" val="0"/>
  <p:tag name="KSO_WM_DIAGRAM_GROUP_CODE" val="n1-1"/>
  <p:tag name="KSO_WM_UNIT_TEXT_FILL_FORE_SCHEMECOLOR_INDEX" val="6"/>
  <p:tag name="KSO_WM_UNIT_TEXT_FILL_TYPE" val="1"/>
</p:tagLst>
</file>

<file path=ppt/tags/tag15.xml><?xml version="1.0" encoding="utf-8"?>
<p:tagLst xmlns:p="http://schemas.openxmlformats.org/presentationml/2006/main">
  <p:tag name="KSO_WM_TAG_VERSION" val="1.0"/>
  <p:tag name="KSO_WM_UNIT_ID" val="diagram160016_3*i*22"/>
  <p:tag name="KSO_WM_TEMPLATE_CATEGORY" val="diagram"/>
  <p:tag name="KSO_WM_TEMPLATE_INDEX" val="160016"/>
</p:tagLst>
</file>

<file path=ppt/tags/tag16.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9"/>
  <p:tag name="KSO_WM_UNIT_ID" val="diagram160016_3*n_i*1_9"/>
  <p:tag name="KSO_WM_UNIT_CLEAR" val="1"/>
  <p:tag name="KSO_WM_UNIT_LAYERLEVEL" val="1_1"/>
  <p:tag name="KSO_WM_DIAGRAM_GROUP_CODE" val="n1-1"/>
  <p:tag name="KSO_WM_UNIT_LINE_FORE_SCHEMECOLOR_INDEX" val="6"/>
  <p:tag name="KSO_WM_UNIT_LINE_FILL_TYPE" val="2"/>
  <p:tag name="KSO_WM_UNIT_TEXT_FILL_FORE_SCHEMECOLOR_INDEX" val="6"/>
  <p:tag name="KSO_WM_UNIT_TEXT_FILL_TYPE" val="1"/>
</p:tagLst>
</file>

<file path=ppt/tags/tag17.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10"/>
  <p:tag name="KSO_WM_UNIT_ID" val="diagram160016_3*n_i*1_10"/>
  <p:tag name="KSO_WM_UNIT_CLEAR" val="1"/>
  <p:tag name="KSO_WM_UNIT_LAYERLEVEL" val="1_1"/>
  <p:tag name="KSO_WM_DIAGRAM_GROUP_CODE" val="n1-1"/>
  <p:tag name="KSO_WM_UNIT_FILL_FORE_SCHEMECOLOR_INDEX" val="6"/>
  <p:tag name="KSO_WM_UNIT_FILL_TYPE" val="1"/>
  <p:tag name="KSO_WM_UNIT_TEXT_FILL_FORE_SCHEMECOLOR_INDEX" val="6"/>
  <p:tag name="KSO_WM_UNIT_TEXT_FILL_TYPE" val="1"/>
</p:tagLst>
</file>

<file path=ppt/tags/tag18.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11"/>
  <p:tag name="KSO_WM_UNIT_ID" val="diagram160016_3*n_i*1_11"/>
  <p:tag name="KSO_WM_UNIT_CLEAR" val="1"/>
  <p:tag name="KSO_WM_UNIT_LAYERLEVEL" val="1_1"/>
  <p:tag name="KSO_WM_DIAGRAM_GROUP_CODE" val="n1-1"/>
  <p:tag name="KSO_WM_UNIT_FILL_FORE_SCHEMECOLOR_INDEX" val="14"/>
  <p:tag name="KSO_WM_UNIT_FILL_TYPE" val="1"/>
  <p:tag name="KSO_WM_UNIT_TEXT_FILL_FORE_SCHEMECOLOR_INDEX" val="6"/>
  <p:tag name="KSO_WM_UNIT_TEXT_FILL_TYPE" val="1"/>
</p:tagLst>
</file>

<file path=ppt/tags/tag19.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12"/>
  <p:tag name="KSO_WM_UNIT_ID" val="diagram160016_3*n_i*1_12"/>
  <p:tag name="KSO_WM_UNIT_CLEAR" val="1"/>
  <p:tag name="KSO_WM_UNIT_LAYERLEVEL" val="1_1"/>
  <p:tag name="KSO_WM_DIAGRAM_GROUP_CODE" val="n1-1"/>
  <p:tag name="KSO_WM_UNIT_LINE_FORE_SCHEMECOLOR_INDEX" val="6"/>
  <p:tag name="KSO_WM_UNIT_LINE_FILL_TYPE" val="2"/>
  <p:tag name="KSO_WM_UNIT_SHADOW_SCHEMECOLOR_INDEX" val="16"/>
  <p:tag name="KSO_WM_UNIT_TEXT_FILL_FORE_SCHEMECOLOR_INDEX" val="6"/>
  <p:tag name="KSO_WM_UNIT_TEXT_FILL_TYPE" val="1"/>
</p:tagLst>
</file>

<file path=ppt/tags/tag2.xml><?xml version="1.0" encoding="utf-8"?>
<p:tagLst xmlns:p="http://schemas.openxmlformats.org/presentationml/2006/main">
  <p:tag name="KSO_WM_UNIT_PLACING_PICTURE_USER_VIEWPORT" val="{&quot;height&quot;:3124,&quot;width&quot;:5772}"/>
</p:tagLst>
</file>

<file path=ppt/tags/tag20.xml><?xml version="1.0" encoding="utf-8"?>
<p:tagLst xmlns:p="http://schemas.openxmlformats.org/presentationml/2006/main">
  <p:tag name="KSO_WM_TAG_VERSION" val="1.0"/>
  <p:tag name="KSO_WM_BEAUTIFY_FLAG" val="#wm#"/>
  <p:tag name="KSO_WM_TEMPLATE_CATEGORY" val="diagram"/>
  <p:tag name="KSO_WM_TEMPLATE_INDEX" val="160016"/>
  <p:tag name="KSO_WM_UNIT_PRESET_TEXT_LEN" val="10"/>
  <p:tag name="KSO_WM_UNIT_TYPE" val="n_h_f"/>
  <p:tag name="KSO_WM_UNIT_INDEX" val="1_1_2"/>
  <p:tag name="KSO_WM_UNIT_ID" val="diagram160016_3*n_h_f*1_1_2"/>
  <p:tag name="KSO_WM_UNIT_CLEAR" val="1"/>
  <p:tag name="KSO_WM_UNIT_LAYERLEVEL" val="1_1_1"/>
  <p:tag name="KSO_WM_UNIT_VALUE" val="12"/>
  <p:tag name="KSO_WM_UNIT_HIGHLIGHT" val="0"/>
  <p:tag name="KSO_WM_UNIT_COMPATIBLE" val="0"/>
  <p:tag name="KSO_WM_UNIT_PRESET_TEXT_INDEX" val="0"/>
  <p:tag name="KSO_WM_DIAGRAM_GROUP_CODE" val="n1-1"/>
  <p:tag name="KSO_WM_UNIT_TEXT_FILL_FORE_SCHEMECOLOR_INDEX" val="6"/>
  <p:tag name="KSO_WM_UNIT_TEXT_FILL_TYPE" val="1"/>
</p:tagLst>
</file>

<file path=ppt/tags/tag21.xml><?xml version="1.0" encoding="utf-8"?>
<p:tagLst xmlns:p="http://schemas.openxmlformats.org/presentationml/2006/main">
  <p:tag name="KSO_WM_TAG_VERSION" val="1.0"/>
  <p:tag name="KSO_WM_UNIT_ID" val="diagram160016_3*i*33"/>
  <p:tag name="KSO_WM_TEMPLATE_CATEGORY" val="diagram"/>
  <p:tag name="KSO_WM_TEMPLATE_INDEX" val="160016"/>
</p:tagLst>
</file>

<file path=ppt/tags/tag22.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13"/>
  <p:tag name="KSO_WM_UNIT_ID" val="diagram160016_3*n_i*1_13"/>
  <p:tag name="KSO_WM_UNIT_CLEAR" val="1"/>
  <p:tag name="KSO_WM_UNIT_LAYERLEVEL" val="1_1"/>
  <p:tag name="KSO_WM_DIAGRAM_GROUP_CODE" val="n1-1"/>
  <p:tag name="KSO_WM_UNIT_LINE_FORE_SCHEMECOLOR_INDEX" val="5"/>
  <p:tag name="KSO_WM_UNIT_LINE_FILL_TYPE" val="2"/>
  <p:tag name="KSO_WM_UNIT_TEXT_FILL_FORE_SCHEMECOLOR_INDEX" val="5"/>
  <p:tag name="KSO_WM_UNIT_TEXT_FILL_TYPE" val="1"/>
</p:tagLst>
</file>

<file path=ppt/tags/tag23.xml><?xml version="1.0" encoding="utf-8"?>
<p:tagLst xmlns:p="http://schemas.openxmlformats.org/presentationml/2006/main">
  <p:tag name="KSO_WM_TAG_VERSION" val="1.0"/>
  <p:tag name="KSO_WM_BEAUTIFY_FLAG" val="#wm#"/>
  <p:tag name="KSO_WM_TEMPLATE_CATEGORY" val="diagram"/>
  <p:tag name="KSO_WM_TEMPLATE_INDEX" val="160016"/>
  <p:tag name="KSO_WM_UNIT_PRESET_TEXT_LEN" val="10"/>
  <p:tag name="KSO_WM_UNIT_TYPE" val="n_h_f"/>
  <p:tag name="KSO_WM_UNIT_INDEX" val="1_2_1"/>
  <p:tag name="KSO_WM_UNIT_ID" val="diagram160016_3*n_h_f*1_2_1"/>
  <p:tag name="KSO_WM_UNIT_CLEAR" val="1"/>
  <p:tag name="KSO_WM_UNIT_LAYERLEVEL" val="1_1_1"/>
  <p:tag name="KSO_WM_UNIT_VALUE" val="12"/>
  <p:tag name="KSO_WM_UNIT_HIGHLIGHT" val="0"/>
  <p:tag name="KSO_WM_UNIT_COMPATIBLE" val="0"/>
  <p:tag name="KSO_WM_UNIT_PRESET_TEXT_INDEX" val="0"/>
  <p:tag name="KSO_WM_DIAGRAM_GROUP_CODE" val="n1-1"/>
  <p:tag name="KSO_WM_UNIT_TEXT_FILL_FORE_SCHEMECOLOR_INDEX" val="5"/>
  <p:tag name="KSO_WM_UNIT_TEXT_FILL_TYPE" val="1"/>
</p:tagLst>
</file>

<file path=ppt/tags/tag24.xml><?xml version="1.0" encoding="utf-8"?>
<p:tagLst xmlns:p="http://schemas.openxmlformats.org/presentationml/2006/main">
  <p:tag name="KSO_WM_UNIT_TABLE_BEAUTIFY" val="smartTable{95bc0372-92ab-44d2-96c5-1e8d132ccaaa}"/>
</p:tagLst>
</file>

<file path=ppt/tags/tag25.xml><?xml version="1.0" encoding="utf-8"?>
<p:tagLst xmlns:p="http://schemas.openxmlformats.org/presentationml/2006/main">
  <p:tag name="KSO_WM_UNIT_PLACING_PICTURE_USER_VIEWPORT" val="{&quot;height&quot;:2574,&quot;width&quot;:8302}"/>
</p:tagLst>
</file>

<file path=ppt/tags/tag26.xml><?xml version="1.0" encoding="utf-8"?>
<p:tagLst xmlns:p="http://schemas.openxmlformats.org/presentationml/2006/main">
  <p:tag name="KSO_WM_UNIT_PLACING_PICTURE_USER_VIEWPORT" val="{&quot;height&quot;:7731,&quot;width&quot;:11723}"/>
</p:tagLst>
</file>

<file path=ppt/tags/tag27.xml><?xml version="1.0" encoding="utf-8"?>
<p:tagLst xmlns:p="http://schemas.openxmlformats.org/presentationml/2006/main">
  <p:tag name="KSO_WM_UNIT_PLACING_PICTURE_USER_VIEWPORT" val="{&quot;height&quot;:3892,&quot;width&quot;:6796}"/>
</p:tagLst>
</file>

<file path=ppt/tags/tag28.xml><?xml version="1.0" encoding="utf-8"?>
<p:tagLst xmlns:p="http://schemas.openxmlformats.org/presentationml/2006/main">
  <p:tag name="ISPRING_PRESENTATION_TITLE" val="PowerPoint 演示文稿"/>
  <p:tag name="ISPRING_ULTRA_SCORM_COURSE_ID" val="D879CF45-EEB5-41A9-906F-3DDCF289268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COMMONDATA" val="eyJoZGlkIjoiMDdiZDhkNjAxYzkwYTQ3YWRmNzZkMTAyNWQ2YWRlMTkifQ=="/>
  <p:tag name="KSO_WPP_MARK_KEY" val="e8146488-d211-468b-ae82-613046b456c5"/>
</p:tagLst>
</file>

<file path=ppt/tags/tag3.xml><?xml version="1.0" encoding="utf-8"?>
<p:tagLst xmlns:p="http://schemas.openxmlformats.org/presentationml/2006/main">
  <p:tag name="KSO_WM_TAG_VERSION" val="1.0"/>
  <p:tag name="KSO_WM_UNIT_ID" val="diagram160016_3*i*0"/>
  <p:tag name="KSO_WM_TEMPLATE_CATEGORY" val="diagram"/>
  <p:tag name="KSO_WM_TEMPLATE_INDEX" val="160016"/>
</p:tagLst>
</file>

<file path=ppt/tags/tag4.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1"/>
  <p:tag name="KSO_WM_UNIT_ID" val="diagram160016_3*n_i*1_1"/>
  <p:tag name="KSO_WM_UNIT_CLEAR" val="1"/>
  <p:tag name="KSO_WM_UNIT_LAYERLEVEL" val="1_1"/>
  <p:tag name="KSO_WM_DIAGRAM_GROUP_CODE" val="n1-1"/>
  <p:tag name="KSO_WM_UNIT_LINE_FORE_SCHEMECOLOR_INDEX" val="6"/>
  <p:tag name="KSO_WM_UNIT_LINE_FILL_TYPE" val="2"/>
  <p:tag name="KSO_WM_UNIT_TEXT_FILL_FORE_SCHEMECOLOR_INDEX" val="6"/>
  <p:tag name="KSO_WM_UNIT_TEXT_FILL_TYPE" val="1"/>
</p:tagLst>
</file>

<file path=ppt/tags/tag5.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2"/>
  <p:tag name="KSO_WM_UNIT_ID" val="diagram160016_3*n_i*1_2"/>
  <p:tag name="KSO_WM_UNIT_CLEAR" val="1"/>
  <p:tag name="KSO_WM_UNIT_LAYERLEVEL" val="1_1"/>
  <p:tag name="KSO_WM_DIAGRAM_GROUP_CODE" val="n1-1"/>
  <p:tag name="KSO_WM_UNIT_FILL_FORE_SCHEMECOLOR_INDEX" val="6"/>
  <p:tag name="KSO_WM_UNIT_FILL_TYPE" val="1"/>
  <p:tag name="KSO_WM_UNIT_TEXT_FILL_FORE_SCHEMECOLOR_INDEX" val="6"/>
  <p:tag name="KSO_WM_UNIT_TEXT_FILL_TYPE" val="1"/>
</p:tagLst>
</file>

<file path=ppt/tags/tag6.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3"/>
  <p:tag name="KSO_WM_UNIT_ID" val="diagram160016_3*n_i*1_3"/>
  <p:tag name="KSO_WM_UNIT_CLEAR" val="1"/>
  <p:tag name="KSO_WM_UNIT_LAYERLEVEL" val="1_1"/>
  <p:tag name="KSO_WM_DIAGRAM_GROUP_CODE" val="n1-1"/>
  <p:tag name="KSO_WM_UNIT_FILL_FORE_SCHEMECOLOR_INDEX" val="14"/>
  <p:tag name="KSO_WM_UNIT_FILL_TYPE" val="1"/>
  <p:tag name="KSO_WM_UNIT_TEXT_FILL_FORE_SCHEMECOLOR_INDEX" val="6"/>
  <p:tag name="KSO_WM_UNIT_TEXT_FILL_TYPE" val="1"/>
</p:tagLst>
</file>

<file path=ppt/tags/tag7.xml><?xml version="1.0" encoding="utf-8"?>
<p:tagLst xmlns:p="http://schemas.openxmlformats.org/presentationml/2006/main">
  <p:tag name="KSO_WM_TAG_VERSION" val="1.0"/>
  <p:tag name="KSO_WM_BEAUTIFY_FLAG" val="#wm#"/>
  <p:tag name="KSO_WM_TEMPLATE_CATEGORY" val="diagram"/>
  <p:tag name="KSO_WM_TEMPLATE_INDEX" val="160016"/>
  <p:tag name="KSO_WM_UNIT_TYPE" val="n_i"/>
  <p:tag name="KSO_WM_UNIT_INDEX" val="1_4"/>
  <p:tag name="KSO_WM_UNIT_ID" val="diagram160016_3*n_i*1_4"/>
  <p:tag name="KSO_WM_UNIT_CLEAR" val="1"/>
  <p:tag name="KSO_WM_UNIT_LAYERLEVEL" val="1_1"/>
  <p:tag name="KSO_WM_DIAGRAM_GROUP_CODE" val="n1-1"/>
  <p:tag name="KSO_WM_UNIT_LINE_FORE_SCHEMECOLOR_INDEX" val="6"/>
  <p:tag name="KSO_WM_UNIT_LINE_FILL_TYPE" val="2"/>
  <p:tag name="KSO_WM_UNIT_SHADOW_SCHEMECOLOR_INDEX" val="16"/>
  <p:tag name="KSO_WM_UNIT_TEXT_FILL_FORE_SCHEMECOLOR_INDEX" val="6"/>
  <p:tag name="KSO_WM_UNIT_TEXT_FILL_TYPE" val="1"/>
</p:tagLst>
</file>

<file path=ppt/tags/tag8.xml><?xml version="1.0" encoding="utf-8"?>
<p:tagLst xmlns:p="http://schemas.openxmlformats.org/presentationml/2006/main">
  <p:tag name="KSO_WM_TAG_VERSION" val="1.0"/>
  <p:tag name="KSO_WM_BEAUTIFY_FLAG" val="#wm#"/>
  <p:tag name="KSO_WM_TEMPLATE_CATEGORY" val="diagram"/>
  <p:tag name="KSO_WM_TEMPLATE_INDEX" val="160016"/>
  <p:tag name="KSO_WM_UNIT_PRESET_TEXT_LEN" val="10"/>
  <p:tag name="KSO_WM_UNIT_TYPE" val="n_h_f"/>
  <p:tag name="KSO_WM_UNIT_INDEX" val="1_1_1"/>
  <p:tag name="KSO_WM_UNIT_ID" val="diagram160016_3*n_h_f*1_1_1"/>
  <p:tag name="KSO_WM_UNIT_CLEAR" val="1"/>
  <p:tag name="KSO_WM_UNIT_LAYERLEVEL" val="1_1_1"/>
  <p:tag name="KSO_WM_UNIT_VALUE" val="12"/>
  <p:tag name="KSO_WM_UNIT_HIGHLIGHT" val="0"/>
  <p:tag name="KSO_WM_UNIT_COMPATIBLE" val="0"/>
  <p:tag name="KSO_WM_UNIT_PRESET_TEXT_INDEX" val="0"/>
  <p:tag name="KSO_WM_DIAGRAM_GROUP_CODE" val="n1-1"/>
  <p:tag name="KSO_WM_UNIT_TEXT_FILL_FORE_SCHEMECOLOR_INDEX" val="6"/>
  <p:tag name="KSO_WM_UNIT_TEXT_FILL_TYPE" val="1"/>
</p:tagLst>
</file>

<file path=ppt/tags/tag9.xml><?xml version="1.0" encoding="utf-8"?>
<p:tagLst xmlns:p="http://schemas.openxmlformats.org/presentationml/2006/main">
  <p:tag name="KSO_WM_TAG_VERSION" val="1.0"/>
  <p:tag name="KSO_WM_UNIT_ID" val="diagram160016_3*i*11"/>
  <p:tag name="KSO_WM_TEMPLATE_CATEGORY" val="diagram"/>
  <p:tag name="KSO_WM_TEMPLATE_INDEX" val="160016"/>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F33B48"/>
      </a:accent1>
      <a:accent2>
        <a:srgbClr val="FFC000"/>
      </a:accent2>
      <a:accent3>
        <a:srgbClr val="00BBD6"/>
      </a:accent3>
      <a:accent4>
        <a:srgbClr val="937862"/>
      </a:accent4>
      <a:accent5>
        <a:srgbClr val="B2D135"/>
      </a:accent5>
      <a:accent6>
        <a:srgbClr val="895881"/>
      </a:accent6>
      <a:hlink>
        <a:srgbClr val="F33B48"/>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BCD7DB"/>
        </a:solidFill>
        <a:ln>
          <a:noFill/>
        </a:ln>
        <a:effectLst>
          <a:outerShdw blurRad="203200" dist="63500" dir="5400000" algn="t" rotWithShape="0">
            <a:prstClr val="black">
              <a:alpha val="71000"/>
            </a:prstClr>
          </a:outerShdw>
        </a:effectLst>
      </a:spPr>
      <a:bodyPr rot="0" vertOverflow="overflow" horzOverflow="overflow" vert="horz" wrap="square" lIns="91440" tIns="45720" rIns="91440" bIns="45720" numCol="1" spcCol="0" rtlCol="0" fromWordArt="0" anchor="ctr" anchorCtr="0" forceAA="0" compatLnSpc="1">
        <a:noAutofit/>
      </a:bodyPr>
      <a:lstStyle>
        <a:defPPr algn="ctr">
          <a:defRPr lang="zh-CN" altLang="en-US">
            <a:latin typeface="印品黑体" panose="02010600030101010101" pitchFamily="2"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webExtensions/_rels/webExtension1.xml.rels><?xml version="1.0" encoding="UTF-8" standalone="yes"?>
<Relationships xmlns="http://schemas.openxmlformats.org/package/2006/relationships"><Relationship Id="rId1" Type="http://schemas.openxmlformats.org/officeDocument/2006/relationships/image" Target="../media/image36.png"/></Relationships>
</file>

<file path=ppt/webExtensions/webExtension1.xml><?xml version="1.0" encoding="utf-8"?>
<wpswe:webExtension xmlns:wpswe="http://www.wps.cn/officeDocument/2018/webExtension">
  <wpswe:extSource id="dschart" version="1.0"/>
  <wpswe:properties>
    <wpswe:property key="DiscardFirstCodeChange" value="0"/>
    <wpswe:property key="autoSnapshot" value="0"/>
    <wpswe:property key="dschart" value="{&quot;dschart_data&quot;:{&quot;blockId&quot;:&quot;161243067189875081&quot;,&quot;chart_type&quot;:&quot;线形图&quot;,&quot;classifty_type&quot;:[&quot;趋势类&quot;],&quot;dataSrc&quot;:{&quot;data&quot;:[[[&quot;index&quot;,&quot;With-Pretrain&quot;,&quot;Supervise&quot;],[&quot;1&quot;,&quot;752.2612345&quot;,&quot;683.4427864&quot;],[&quot;2&quot;,&quot;654.8074572&quot;,&quot;433.1709015&quot;],[&quot;3&quot;,&quot;512.5881481&quot;,&quot;188.5679679&quot;],[&quot;4&quot;,&quot;327.3775717&quot;,&quot;85.61623546&quot;],[&quot;5&quot;,&quot;155.9244609&quot;,&quot;78.43463961&quot;],[&quot;6&quot;,&quot;76.03634051&quot;,&quot;75.07614701&quot;],[&quot;7&quot;,&quot;61.71137107&quot;,&quot;68.33207663&quot;],[&quot;8&quot;,&quot;48.29923921&quot;,&quot;67.67913756&quot;],[&quot;9&quot;,&quot;36.78298586&quot;,&quot;61.7893919&quot;],[&quot;10&quot;,&quot;35.25243253&quot;,&quot;55.44754539&quot;],[&quot;11&quot;,&quot;36.58932815&quot;,&quot;48.86548723&quot;],[&quot;12&quot;,&quot;36.84230821&quot;,&quot;41.34090386&quot;],[&quot;13&quot;,&quot;40.7565633&quot;,&quot;35.9089711&quot;],[&quot;14&quot;,&quot;35.22254706&quot;,&quot;33.50023326&quot;],[&quot;15&quot;,&quot;31.40035477&quot;,&quot;31.18308245&quot;],[&quot;16&quot;,&quot;31.71236365&quot;,&quot;25.63568275&quot;],[&quot;17&quot;,&quot;33.39761611&quot;,&quot;22.89124721&quot;],[&quot;18&quot;,&quot;36.12764268&quot;,&quot;23.53344906&quot;],[&quot;19&quot;,&quot;29.37596304&quot;,&quot;23.32745329&quot;],[&quot;20&quot;,&quot;24.91545467&quot;,&quot;20.43638137&quot;],[&quot;21&quot;,&quot;23.8873706&quot;,&quot;20.16437702&quot;],[&quot;22&quot;,&quot;20.31079561&quot;,&quot;19.34017719&quot;],[&quot;23&quot;,&quot;20.62377363&quot;,&quot;20.88152205&quot;],[&quot;24&quot;,&quot;19.55693474&quot;,&quot;19.85312763&quot;],[&quot;25&quot;,&quot;20.38907406&quot;,&quot;18.45352879&quot;],[&quot;26&quot;,&quot;18.89616597&quot;,&quot;18.41339291&quot;],[&quot;27&quot;,&quot;17.94486492&quot;,&quot;19.69989801&quot;],[&quot;28&quot;,&quot;17.45495828&quot;,&quot;16.82104598&quot;],[&quot;29&quot;,&quot;16.9120486&quot;,&quot;18.00131184&quot;],[&quot;30&quot;,&quot;16.93459667&quot;,&quot;16.35956262&quot;],[&quot;31&quot;,&quot;16.20678871&quot;,&quot;17.51191536&quot;],[&quot;32&quot;,&quot;16.07794179&quot;,&quot;16.7041016&quot;],[&quot;33&quot;,&quot;15.62028273&quot;,&quot;17.69971385&quot;],[&quot;34&quot;,&quot;16.08964531&quot;,&quot;15.20891148&quot;],[&quot;35&quot;,&quot;16.23450726&quot;,&quot;14.83372632&quot;],[&quot;36&quot;,&quot;16.09255769&quot;,&quot;15.21351848&quot;],[&quot;37&quot;,&quot;15.44200321&quot;,&quot;15.2979057&quot;],[&quot;38&quot;,&quot;16.65060602&quot;,&quot;15.30562641&quot;],[&quot;39&quot;,&quot;15.54122857&quot;,&quot;14.4672082&quot;],[&quot;40&quot;,&quot;15.44901536&quot;,&quot;15.35844837&quot;],[&quot;41&quot;,&quot;15.33910896&quot;,&quot;15.06995108&quot;],[&quot;42&quot;,&quot;14.86913514&quot;,&quot;17.00599949&quot;],[&quot;43&quot;,&quot;16.0908942&quot;,&quot;14.51356623&quot;],[&quot;44&quot;,&quot;14.97755105&quot;,&quot;14.96771215&quot;],[&quot;45&quot;,&quot;14.54302674&quot;,&quot;14.82246767&quot;],[&quot;46&quot;,&quot;14.627528&quot;,&quot;12.73409613&quot;],[&quot;47&quot;,&quot;13.03231739&quot;,&quot;13.75466064&quot;],[&quot;48&quot;,&quot;14.99407295&quot;,&quot;14.30325494&quot;],[&quot;49&quot;,&quot;15.37125722&quot;,&quot;13.680059&quot;],[&quot;50&quot;,&quot;12.89835925&quot;,&quot;14.44526924&quot;]]],&quot;dataType&quot;:&quot;cross-table&quot;,&quot;download&quot;:false,&quot;srcType&quot;:&quot;local&quot;,&quot;url&quot;:&quot;&quot;},&quot;function_type&quot;:[&quot;折线图&quot;],&quot;gif&quot;:&quot;//web.docer.wpscdn.cn/docer/ds-page/images/5948734748594536789.gif?imageView2/2/w/500/quality/90&quot;,&quot;isDocNotWatermark&quot;:true,&quot;isFree&quot;:&quot;0&quot;,&quot;label&quot;:&quot;&lt;d-smoothline-chart&gt;&quot;,&quot;position&quot;:{&quot;left&quot;:0,&quot;top&quot;:0},&quot;projectId&quot;:&quot;5948734748594536789&quot;,&quot;props&quot;:{&quot;animation&quot;:{&quot;duration&quot;:&quot;1.8&quot;,&quot;easeStyle&quot;:&quot;&quot;,&quot;endPause&quot;:&quot;1&quot;,&quot;moveOptions&quot;:[&quot;依次绘制&quot;,&quot;同时绘制&quot;,&quot;穿针引线&quot;],&quot;moveStyle&quot;:&quot;依次绘制&quot;,&quot;startDelay&quot;:&quot;0&quot;,&quot;transition&quot;:true},&quot;axis&quot;:{&quot;grid&quot;:{&quot;color&quot;:&quot;#e9e9e9&quot;,&quot;gridLineWidth&quot;:&quot;1&quot;,&quot;lineStyle&quot;:&quot;dashline&quot;,&quot;show&quot;:&quot;x&quot;},&quot;x&quot;:{&quot;axisColor&quot;:&quot;#bfbfbf&quot;,&quot;axisLineWidth&quot;:&quot;1&quot;,&quot;axisShow&quot;:true,&quot;labelAngle&quot;:&quot;0&quot;,&quot;labelDirection&quot;:&quot;自动&quot;,&quot;labelDirectionOptions&quot;:[&quot;自动&quot;,&quot;横排&quot;,&quot;竖排&quot;],&quot;labelShow&quot;:true,&quot;name&quot;:&quot;Epoch&quot;},&quot;y&quot;:{&quot;axisColor&quot;:&quot;#bfbfbf&quot;,&quot;axisLineWidth&quot;:&quot;1&quot;,&quot;axisShow&quot;:false,&quot;labelShow&quot;:true,&quot;labelSuffix&quot;:&quot;&quot;,&quot;name&quot;:&quot;Loss&quot;,&quot;range&quot;:[],&quot;stepOfLabel&quot;:&quot;&quot;}},&quot;backgroundColor&quot;:&quot;&quot;,&quot;colors&quot;:{&quot;colorControlers&quot;:[&quot;multiple&quot;],&quot;list&quot;:[&quot;#80D1C8ff&quot;,&quot;#FFD4A9ff&quot;],&quot;type&quot;:&quot;multiple&quot;},&quot;display&quot;:{&quot;endPointBorderColor&quot;:&quot;#FFFFFF&quot;,&quot;endPointBorderWidth&quot;:&quot;0&quot;,&quot;endPointFillColor&quot;:&quot;&quot;,&quot;endPointRadius&quot;:&quot;0&quot;,&quot;lineWidth&quot;:&quot;2&quot;},&quot;font&quot;:{&quot;color&quot;:&quot;#545454&quot;,&quot;fontFamily&quot;:&quot;黑体&quot;,&quot;fontSize&quot;:&quot;10&quot;},&quot;label&quot;:{&quot;display&quot;:false,&quot;positionChoice&quot;:&quot;上面&quot;,&quot;positionOptions&quot;:[&quot;上面&quot;,&quot;下面&quot;],&quot;suffix&quot;:&quot;&quot;,&quot;textLabel&quot;:{&quot;color&quot;:&quot;#545454&quot;,&quot;fontFamily&quot;:&quot;黑体&quot;,&quot;fontSize&quot;:&quot;14&quot;}},&quot;legend&quot;:{&quot;color&quot;:[&quot;#545454&quot;],&quot;fontFamily&quot;:[&quot;黑体&quot;],&quot;fontSize&quot;:&quot;10&quot;,&quot;lineHeight&quot;:&quot;15&quot;,&quot;show&quot;:true,&quot;style&quot;:&quot;&quot;,&quot;styleOptions&quot;:[],&quot;xPosition&quot;:&quot;center&quot;,&quot;yPosition&quot;:&quot;bottom&quot;},&quot;logoDisplay&quot;:{&quot;bottomLineHeight&quot;:&quot;15&quot;,&quot;imgHeight&quot;:&quot;32&quot;,&quot;imgUrl&quot;:&quot;https://ss1.dydata.io/newchartLogo.png&quot;,&quot;show&quot;:true,&quot;topLineHeight&quot;:&quot;11&quot;},&quot;map&quot;:[[{&quot;allowType&quot;:[&quot;string&quot;],&quot;configurable&quot;:false,&quot;function&quot;:&quot;objCol&quot;,&quot;index&quot;:0,&quot;isLegend&quot;:false,&quot;name&quot;:&quot;X轴对象&quot;},{&quot;allowType&quot;:[&quot;number&quot;],&quot;configurable&quot;:true,&quot;function&quot;:&quot;vCol&quot;,&quot;index&quot;:1,&quot;isLegend&quot;:false,&quot;name&quot;:&quot;数值列&quot;},{&quot;allowType&quot;:[&quot;number&quot;],&quot;configurable&quot;:true,&quot;function&quot;:&quot;vCol&quot;,&quot;index&quot;:2,&quot;isLegend&quot;:false,&quot;name&quot;:&quot;数值列&quot;}]],&quot;numberFormat&quot;:{&quot;decimalPlaces&quot;:&quot;&quot;,&quot;style&quot;:&quot;1000.00&quot;},&quot;paddings&quot;:{&quot;bottom&quot;:&quot;33&quot;,&quot;chartBottom&quot;:&quot;5&quot;,&quot;left&quot;:&quot;24&quot;,&quot;right&quot;:&quot;24&quot;,&quot;top&quot;:&quot;24&quot;},&quot;publishDisplay&quot;:{&quot;color&quot;:&quot;#878787&quot;,&quot;fontFamily&quot;:&quot;黑体&quot;,&quot;fontSize&quot;:&quot;14&quot;,&quot;show&quot;:true,&quot;text&quot;:&quot;镝数出品&quot;},&quot;shadow&quot;:{&quot;display&quot;:false,&quot;shadowAngle&quot;:&quot;45&quot;,&quot;shadowBlur&quot;:&quot;5&quot;,&quot;shadowColor&quot;:&quot;#c6c6c6&quot;,&quot;shadowOpacity&quot;:&quot;100&quot;,&quot;shadowRadius&quot;:&quot;3&quot;},&quot;size&quot;:{&quot;height&quot;:297.61904761904765,&quot;ratio&quot;:&quot;&quot;,&quot;rotate&quot;:0,&quot;width&quot;:438.09523809523813},&quot;sourceDisplay&quot;:{&quot;color&quot;:&quot;#878787&quot;,&quot;fontFamily&quot;:&quot;黑体&quot;,&quot;fontSize&quot;:&quot;14&quot;,&quot;show&quot;:false,&quot;text&quot;:&quot;数据来源：示例数据&quot;,&quot;topLineHeight&quot;:&quot;15&quot;,&quot;xPosition&quot;:&quot;left&quot;,&quot;yPosition&quot;:&quot;bottom&quot;},&quot;titleDisplay&quot;:{&quot;color&quot;:&quot;#4c4c4c&quot;,&quot;fontFamily&quot;:&quot;黑体&quot;,&quot;fontSize&quot;:&quot;36&quot;,&quot;lineHeight&quot;:&quot;10&quot;,&quot;show&quot;:false,&quot;text&quot;:&quot;2010-2016年一线城市房价变迁&quot;,&quot;totalHeight&quot;:&quot;39&quot;,&quot;xPosition&quot;:&quot;left&quot;,&quot;yPosition&quot;:&quot;top&quot;},&quot;tooltip&quot;:true,&quot;unitDisplay&quot;:{&quot;bottomLineHeight&quot;:&quot;15&quot;,&quot;color&quot;:&quot;#878787&quot;,&quot;fontFamily&quot;:&quot;黑体&quot;,&quot;fontSize&quot;:&quot;14&quot;,&quot;show&quot;:false,&quot;text&quot;:&quot;单位：元&quot;,&quot;xPosition&quot;:&quot;left&quot;,&quot;yPosition&quot;:&quot;top&quot;},&quot;watermarkDisplay&quot;:{&quot;imgHeight&quot;:&quot;80&quot;,&quot;imgUrl&quot;:&quot;https://ss1.dydata.io/newchartWatermark.png&quot;,&quot;imgWidth&quot;:&quot;80&quot;,&quot;show&quot;:false}},&quot;templateId&quot;:&quot;5948734748594536789&quot;,&quot;templateSwitch&quot;:&quot;cross&quot;,&quot;theme&quot;:{&quot;axis&quot;:{&quot;color&quot;:&quot;#a1a1a1&quot;},&quot;backgroundColor&quot;:&quot;#FFFFFF&quot;,&quot;colors&quot;:[&quot;#5AAEF3&quot;,&quot;#62D9AD&quot;,&quot;#5B6E96&quot;,&quot;#a8dffa&quot;,&quot;#ffdc4c&quot;,&quot;#FF974C&quot;,&quot;#E65A56&quot;,&quot;#6D61E4&quot;,&quot;#4A6FE2&quot;,&quot;#6D9AE7&quot;,&quot;#23C2DB&quot;,&quot;#D4EC59&quot;,&quot;#FFE88E&quot;,&quot;#FEB64D&quot;,&quot;#FB6E6C&quot;],&quot;fonts&quot;:{&quot;accessoryColor&quot;:&quot;#878787&quot;,&quot;color&quot;:&quot;#545454&quot;,&quot;fontFamily&quot;:&quot;黑体&quot;,&quot;fontSize&quot;:&quot;14&quot;},&quot;grid&quot;:{&quot;color&quot;:&quot;#ccc&quot;},&quot;name&quot;:&quot;默认主题&quot;,&quot;price&quot;:&quot;0.0&quot;,&quot;shapeColor&quot;:1,&quot;themeId&quot;:&quot;18&quot;,&quot;titleFont&quot;:{&quot;color&quot;:&quot;#4c4c4c&quot;,&quot;fontFamily&quot;:&quot;黑体&quot;,&quot;fontSize&quot;:&quot;36&quot;}},&quot;thumb&quot;:&quot;//web.docer.wpscdn.cn/docer/ds-page/images/smoothline.4DBEA3F2.jpg?imageView2/2/w/500/quality/90&quot;,&quot;title&quot;:&quot;曲线折线图&quot;,&quot;type&quot;:&quot;chart&quot;},&quot;dschart_id&quot;:&quot;5948734748594536789&quot;}"/>
    <wpswe:property key="isUseCommonErrorPage" value="false"/>
    <wpswe:property key="loadingImage" value="res:/icons/DsWebShapeDefaultPage.svg"/>
  </wpswe:properties>
  <wpswe:watchingCache>
    <wpswe:dataRange>
      <wpswe:key>data_source</wpswe:key>
      <wpswe:context>Sheet1!$A$1:$C$51</wpswe:context>
      <wpswe:count>51</wpswe:count>
      <wpswe:cells wpswe:idx="0">
        <wpswe:count>3</wpswe:count>
        <wpswe:formatCode>General</wpswe:formatCode>
        <wpswe:cell wpswe:idx="0">
          <wpswe:value>index</wpswe:value>
        </wpswe:cell>
        <wpswe:cell wpswe:idx="1">
          <wpswe:value>With-Pretrain</wpswe:value>
        </wpswe:cell>
        <wpswe:cell wpswe:idx="2">
          <wpswe:value>Supervise</wpswe:value>
        </wpswe:cell>
      </wpswe:cells>
      <wpswe:cells wpswe:idx="1">
        <wpswe:count>3</wpswe:count>
        <wpswe:formatCode>General</wpswe:formatCode>
        <wpswe:cell wpswe:idx="0">
          <wpswe:value>1</wpswe:value>
        </wpswe:cell>
        <wpswe:cell wpswe:idx="1">
          <wpswe:value>752.261234496895</wpswe:value>
        </wpswe:cell>
        <wpswe:cell wpswe:idx="2">
          <wpswe:value>683.442786415133</wpswe:value>
        </wpswe:cell>
      </wpswe:cells>
      <wpswe:cells wpswe:idx="2">
        <wpswe:count>3</wpswe:count>
        <wpswe:formatCode>General</wpswe:formatCode>
        <wpswe:cell wpswe:idx="0">
          <wpswe:value>2</wpswe:value>
        </wpswe:cell>
        <wpswe:cell wpswe:idx="1">
          <wpswe:value>654.807457200082</wpswe:value>
        </wpswe:cell>
        <wpswe:cell wpswe:idx="2">
          <wpswe:value>433.170901546177</wpswe:value>
        </wpswe:cell>
      </wpswe:cells>
      <wpswe:cells wpswe:idx="3">
        <wpswe:count>3</wpswe:count>
        <wpswe:formatCode>General</wpswe:formatCode>
        <wpswe:cell wpswe:idx="0">
          <wpswe:value>3</wpswe:value>
        </wpswe:cell>
        <wpswe:cell wpswe:idx="1">
          <wpswe:value>512.588148119802</wpswe:value>
        </wpswe:cell>
        <wpswe:cell wpswe:idx="2">
          <wpswe:value>188.567967889641</wpswe:value>
        </wpswe:cell>
      </wpswe:cells>
      <wpswe:cells wpswe:idx="4">
        <wpswe:count>3</wpswe:count>
        <wpswe:formatCode>General</wpswe:formatCode>
        <wpswe:cell wpswe:idx="0">
          <wpswe:value>4</wpswe:value>
        </wpswe:cell>
        <wpswe:cell wpswe:idx="1">
          <wpswe:value>327.37757170799</wpswe:value>
        </wpswe:cell>
        <wpswe:cell wpswe:idx="2">
          <wpswe:value>85.6162354566445</wpswe:value>
        </wpswe:cell>
      </wpswe:cells>
      <wpswe:cells wpswe:idx="5">
        <wpswe:count>3</wpswe:count>
        <wpswe:formatCode>General</wpswe:formatCode>
        <wpswe:cell wpswe:idx="0">
          <wpswe:value>5</wpswe:value>
        </wpswe:cell>
        <wpswe:cell wpswe:idx="1">
          <wpswe:value>155.924460850282</wpswe:value>
        </wpswe:cell>
        <wpswe:cell wpswe:idx="2">
          <wpswe:value>78.4346396119215</wpswe:value>
        </wpswe:cell>
      </wpswe:cells>
      <wpswe:cells wpswe:idx="6">
        <wpswe:count>3</wpswe:count>
        <wpswe:formatCode>General</wpswe:formatCode>
        <wpswe:cell wpswe:idx="0">
          <wpswe:value>6</wpswe:value>
        </wpswe:cell>
        <wpswe:cell wpswe:idx="1">
          <wpswe:value>76.0363405137356</wpswe:value>
        </wpswe:cell>
        <wpswe:cell wpswe:idx="2">
          <wpswe:value>75.076147005582</wpswe:value>
        </wpswe:cell>
      </wpswe:cells>
      <wpswe:cells wpswe:idx="7">
        <wpswe:count>3</wpswe:count>
        <wpswe:formatCode>General</wpswe:formatCode>
        <wpswe:cell wpswe:idx="0">
          <wpswe:value>7</wpswe:value>
        </wpswe:cell>
        <wpswe:cell wpswe:idx="1">
          <wpswe:value>61.7113710729087</wpswe:value>
        </wpswe:cell>
        <wpswe:cell wpswe:idx="2">
          <wpswe:value>68.3320766323095</wpswe:value>
        </wpswe:cell>
      </wpswe:cells>
      <wpswe:cells wpswe:idx="8">
        <wpswe:count>3</wpswe:count>
        <wpswe:formatCode>General</wpswe:formatCode>
        <wpswe:cell wpswe:idx="0">
          <wpswe:value>8</wpswe:value>
        </wpswe:cell>
        <wpswe:cell wpswe:idx="1">
          <wpswe:value>48.2992392147289</wpswe:value>
        </wpswe:cell>
        <wpswe:cell wpswe:idx="2">
          <wpswe:value>67.6791375596691</wpswe:value>
        </wpswe:cell>
      </wpswe:cells>
      <wpswe:cells wpswe:idx="9">
        <wpswe:count>3</wpswe:count>
        <wpswe:formatCode>General</wpswe:formatCode>
        <wpswe:cell wpswe:idx="0">
          <wpswe:value>9</wpswe:value>
        </wpswe:cell>
        <wpswe:cell wpswe:idx="1">
          <wpswe:value>36.7829858569196</wpswe:value>
        </wpswe:cell>
        <wpswe:cell wpswe:idx="2">
          <wpswe:value>61.7893918993825</wpswe:value>
        </wpswe:cell>
      </wpswe:cells>
      <wpswe:cells wpswe:idx="10">
        <wpswe:count>3</wpswe:count>
        <wpswe:formatCode>General</wpswe:formatCode>
        <wpswe:cell wpswe:idx="0">
          <wpswe:value>10</wpswe:value>
        </wpswe:cell>
        <wpswe:cell wpswe:idx="1">
          <wpswe:value>35.2524325344792</wpswe:value>
        </wpswe:cell>
        <wpswe:cell wpswe:idx="2">
          <wpswe:value>55.4475453895339</wpswe:value>
        </wpswe:cell>
      </wpswe:cells>
      <wpswe:cells wpswe:idx="11">
        <wpswe:count>3</wpswe:count>
        <wpswe:formatCode>General</wpswe:formatCode>
        <wpswe:cell wpswe:idx="0">
          <wpswe:value>11</wpswe:value>
        </wpswe:cell>
        <wpswe:cell wpswe:idx="1">
          <wpswe:value>36.5893281474175</wpswe:value>
        </wpswe:cell>
        <wpswe:cell wpswe:idx="2">
          <wpswe:value>48.8654872286782</wpswe:value>
        </wpswe:cell>
      </wpswe:cells>
      <wpswe:cells wpswe:idx="12">
        <wpswe:count>3</wpswe:count>
        <wpswe:formatCode>General</wpswe:formatCode>
        <wpswe:cell wpswe:idx="0">
          <wpswe:value>12</wpswe:value>
        </wpswe:cell>
        <wpswe:cell wpswe:idx="1">
          <wpswe:value>36.8423082140973</wpswe:value>
        </wpswe:cell>
        <wpswe:cell wpswe:idx="2">
          <wpswe:value>41.3409038636743</wpswe:value>
        </wpswe:cell>
      </wpswe:cells>
      <wpswe:cells wpswe:idx="13">
        <wpswe:count>3</wpswe:count>
        <wpswe:formatCode>General</wpswe:formatCode>
        <wpswe:cell wpswe:idx="0">
          <wpswe:value>13</wpswe:value>
        </wpswe:cell>
        <wpswe:cell wpswe:idx="1">
          <wpswe:value>40.7565632988425</wpswe:value>
        </wpswe:cell>
        <wpswe:cell wpswe:idx="2">
          <wpswe:value>35.9089710996346</wpswe:value>
        </wpswe:cell>
      </wpswe:cells>
      <wpswe:cells wpswe:idx="14">
        <wpswe:count>3</wpswe:count>
        <wpswe:formatCode>General</wpswe:formatCode>
        <wpswe:cell wpswe:idx="0">
          <wpswe:value>14</wpswe:value>
        </wpswe:cell>
        <wpswe:cell wpswe:idx="1">
          <wpswe:value>35.2225470577114</wpswe:value>
        </wpswe:cell>
        <wpswe:cell wpswe:idx="2">
          <wpswe:value>33.5002332602546</wpswe:value>
        </wpswe:cell>
      </wpswe:cells>
      <wpswe:cells wpswe:idx="15">
        <wpswe:count>3</wpswe:count>
        <wpswe:formatCode>General</wpswe:formatCode>
        <wpswe:cell wpswe:idx="0">
          <wpswe:value>15</wpswe:value>
        </wpswe:cell>
        <wpswe:cell wpswe:idx="1">
          <wpswe:value>31.4003547657511</wpswe:value>
        </wpswe:cell>
        <wpswe:cell wpswe:idx="2">
          <wpswe:value>31.1830824546869</wpswe:value>
        </wpswe:cell>
      </wpswe:cells>
      <wpswe:cells wpswe:idx="16">
        <wpswe:count>3</wpswe:count>
        <wpswe:formatCode>General</wpswe:formatCode>
        <wpswe:cell wpswe:idx="0">
          <wpswe:value>16</wpswe:value>
        </wpswe:cell>
        <wpswe:cell wpswe:idx="1">
          <wpswe:value>31.7123636467385</wpswe:value>
        </wpswe:cell>
        <wpswe:cell wpswe:idx="2">
          <wpswe:value>25.6356827504666</wpswe:value>
        </wpswe:cell>
      </wpswe:cells>
      <wpswe:cells wpswe:idx="17">
        <wpswe:count>3</wpswe:count>
        <wpswe:formatCode>General</wpswe:formatCode>
        <wpswe:cell wpswe:idx="0">
          <wpswe:value>17</wpswe:value>
        </wpswe:cell>
        <wpswe:cell wpswe:idx="1">
          <wpswe:value>33.3976161141307</wpswe:value>
        </wpswe:cell>
        <wpswe:cell wpswe:idx="2">
          <wpswe:value>22.8912472061311</wpswe:value>
        </wpswe:cell>
      </wpswe:cells>
      <wpswe:cells wpswe:idx="18">
        <wpswe:count>3</wpswe:count>
        <wpswe:formatCode>General</wpswe:formatCode>
        <wpswe:cell wpswe:idx="0">
          <wpswe:value>18</wpswe:value>
        </wpswe:cell>
        <wpswe:cell wpswe:idx="1">
          <wpswe:value>36.1276426848927</wpswe:value>
        </wpswe:cell>
        <wpswe:cell wpswe:idx="2">
          <wpswe:value>23.5334490553036</wpswe:value>
        </wpswe:cell>
      </wpswe:cells>
      <wpswe:cells wpswe:idx="19">
        <wpswe:count>3</wpswe:count>
        <wpswe:formatCode>General</wpswe:formatCode>
        <wpswe:cell wpswe:idx="0">
          <wpswe:value>19</wpswe:value>
        </wpswe:cell>
        <wpswe:cell wpswe:idx="1">
          <wpswe:value>29.3759630386593</wpswe:value>
        </wpswe:cell>
        <wpswe:cell wpswe:idx="2">
          <wpswe:value>23.3274532903729</wpswe:value>
        </wpswe:cell>
      </wpswe:cells>
      <wpswe:cells wpswe:idx="20">
        <wpswe:count>3</wpswe:count>
        <wpswe:formatCode>General</wpswe:formatCode>
        <wpswe:cell wpswe:idx="0">
          <wpswe:value>20</wpswe:value>
        </wpswe:cell>
        <wpswe:cell wpswe:idx="1">
          <wpswe:value>24.9154546729461</wpswe:value>
        </wpswe:cell>
        <wpswe:cell wpswe:idx="2">
          <wpswe:value>20.4363813687602</wpswe:value>
        </wpswe:cell>
      </wpswe:cells>
      <wpswe:cells wpswe:idx="21">
        <wpswe:count>3</wpswe:count>
        <wpswe:formatCode>General</wpswe:formatCode>
        <wpswe:cell wpswe:idx="0">
          <wpswe:value>21</wpswe:value>
        </wpswe:cell>
        <wpswe:cell wpswe:idx="1">
          <wpswe:value>23.8873705980254</wpswe:value>
        </wpswe:cell>
        <wpswe:cell wpswe:idx="2">
          <wpswe:value>20.1643770154956</wpswe:value>
        </wpswe:cell>
      </wpswe:cells>
      <wpswe:cells wpswe:idx="22">
        <wpswe:count>3</wpswe:count>
        <wpswe:formatCode>General</wpswe:formatCode>
        <wpswe:cell wpswe:idx="0">
          <wpswe:value>22</wpswe:value>
        </wpswe:cell>
        <wpswe:cell wpswe:idx="1">
          <wpswe:value>20.3107956129646</wpswe:value>
        </wpswe:cell>
        <wpswe:cell wpswe:idx="2">
          <wpswe:value>19.3401771939468</wpswe:value>
        </wpswe:cell>
      </wpswe:cells>
      <wpswe:cells wpswe:idx="23">
        <wpswe:count>3</wpswe:count>
        <wpswe:formatCode>General</wpswe:formatCode>
        <wpswe:cell wpswe:idx="0">
          <wpswe:value>23</wpswe:value>
        </wpswe:cell>
        <wpswe:cell wpswe:idx="1">
          <wpswe:value>20.6237736295593</wpswe:value>
        </wpswe:cell>
        <wpswe:cell wpswe:idx="2">
          <wpswe:value>20.8815220514021</wpswe:value>
        </wpswe:cell>
      </wpswe:cells>
      <wpswe:cells wpswe:idx="24">
        <wpswe:count>3</wpswe:count>
        <wpswe:formatCode>General</wpswe:formatCode>
        <wpswe:cell wpswe:idx="0">
          <wpswe:value>24</wpswe:value>
        </wpswe:cell>
        <wpswe:cell wpswe:idx="1">
          <wpswe:value>19.5569347398011</wpswe:value>
        </wpswe:cell>
        <wpswe:cell wpswe:idx="2">
          <wpswe:value>19.8531276259566</wpswe:value>
        </wpswe:cell>
      </wpswe:cells>
      <wpswe:cells wpswe:idx="25">
        <wpswe:count>3</wpswe:count>
        <wpswe:formatCode>General</wpswe:formatCode>
        <wpswe:cell wpswe:idx="0">
          <wpswe:value>25</wpswe:value>
        </wpswe:cell>
        <wpswe:cell wpswe:idx="1">
          <wpswe:value>20.3890740628564</wpswe:value>
        </wpswe:cell>
        <wpswe:cell wpswe:idx="2">
          <wpswe:value>18.4535287887157</wpswe:value>
        </wpswe:cell>
      </wpswe:cells>
      <wpswe:cells wpswe:idx="26">
        <wpswe:count>3</wpswe:count>
        <wpswe:formatCode>General</wpswe:formatCode>
        <wpswe:cell wpswe:idx="0">
          <wpswe:value>26</wpswe:value>
        </wpswe:cell>
        <wpswe:cell wpswe:idx="1">
          <wpswe:value>18.8961659736579</wpswe:value>
        </wpswe:cell>
        <wpswe:cell wpswe:idx="2">
          <wpswe:value>18.4133929139059</wpswe:value>
        </wpswe:cell>
      </wpswe:cells>
      <wpswe:cells wpswe:idx="27">
        <wpswe:count>3</wpswe:count>
        <wpswe:formatCode>General</wpswe:formatCode>
        <wpswe:cell wpswe:idx="0">
          <wpswe:value>27</wpswe:value>
        </wpswe:cell>
        <wpswe:cell wpswe:idx="1">
          <wpswe:value>17.9448649161515</wpswe:value>
        </wpswe:cell>
        <wpswe:cell wpswe:idx="2">
          <wpswe:value>19.6998980096628</wpswe:value>
        </wpswe:cell>
      </wpswe:cells>
      <wpswe:cells wpswe:idx="28">
        <wpswe:count>3</wpswe:count>
        <wpswe:formatCode>General</wpswe:formatCode>
        <wpswe:cell wpswe:idx="0">
          <wpswe:value>28</wpswe:value>
        </wpswe:cell>
        <wpswe:cell wpswe:idx="1">
          <wpswe:value>17.4549582849445</wpswe:value>
        </wpswe:cell>
        <wpswe:cell wpswe:idx="2">
          <wpswe:value>16.8210459836415</wpswe:value>
        </wpswe:cell>
      </wpswe:cells>
      <wpswe:cells wpswe:idx="29">
        <wpswe:count>3</wpswe:count>
        <wpswe:formatCode>General</wpswe:formatCode>
        <wpswe:cell wpswe:idx="0">
          <wpswe:value>29</wpswe:value>
        </wpswe:cell>
        <wpswe:cell wpswe:idx="1">
          <wpswe:value>16.9120485998124</wpswe:value>
        </wpswe:cell>
        <wpswe:cell wpswe:idx="2">
          <wpswe:value>18.0013118385413</wpswe:value>
        </wpswe:cell>
      </wpswe:cells>
      <wpswe:cells wpswe:idx="30">
        <wpswe:count>3</wpswe:count>
        <wpswe:formatCode>General</wpswe:formatCode>
        <wpswe:cell wpswe:idx="0">
          <wpswe:value>30</wpswe:value>
        </wpswe:cell>
        <wpswe:cell wpswe:idx="1">
          <wpswe:value>16.9345966705804</wpswe:value>
        </wpswe:cell>
        <wpswe:cell wpswe:idx="2">
          <wpswe:value>16.3595626234495</wpswe:value>
        </wpswe:cell>
      </wpswe:cells>
      <wpswe:cells wpswe:idx="31">
        <wpswe:count>3</wpswe:count>
        <wpswe:formatCode>General</wpswe:formatCode>
        <wpswe:cell wpswe:idx="0">
          <wpswe:value>31</wpswe:value>
        </wpswe:cell>
        <wpswe:cell wpswe:idx="1">
          <wpswe:value>16.2067887116026</wpswe:value>
        </wpswe:cell>
        <wpswe:cell wpswe:idx="2">
          <wpswe:value>17.5119153574173</wpswe:value>
        </wpswe:cell>
      </wpswe:cells>
      <wpswe:cells wpswe:idx="32">
        <wpswe:count>3</wpswe:count>
        <wpswe:formatCode>General</wpswe:formatCode>
        <wpswe:cell wpswe:idx="0">
          <wpswe:value>32</wpswe:value>
        </wpswe:cell>
        <wpswe:cell wpswe:idx="1">
          <wpswe:value>16.0779417932803</wpswe:value>
        </wpswe:cell>
        <wpswe:cell wpswe:idx="2">
          <wpswe:value>16.7041015980747</wpswe:value>
        </wpswe:cell>
      </wpswe:cells>
      <wpswe:cells wpswe:idx="33">
        <wpswe:count>3</wpswe:count>
        <wpswe:formatCode>General</wpswe:formatCode>
        <wpswe:cell wpswe:idx="0">
          <wpswe:value>33</wpswe:value>
        </wpswe:cell>
        <wpswe:cell wpswe:idx="1">
          <wpswe:value>15.6202827286686</wpswe:value>
        </wpswe:cell>
        <wpswe:cell wpswe:idx="2">
          <wpswe:value>17.6997138465323</wpswe:value>
        </wpswe:cell>
      </wpswe:cells>
      <wpswe:cells wpswe:idx="34">
        <wpswe:count>3</wpswe:count>
        <wpswe:formatCode>General</wpswe:formatCode>
        <wpswe:cell wpswe:idx="0">
          <wpswe:value>34</wpswe:value>
        </wpswe:cell>
        <wpswe:cell wpswe:idx="1">
          <wpswe:value>16.0896453077516</wpswe:value>
        </wpswe:cell>
        <wpswe:cell wpswe:idx="2">
          <wpswe:value>15.2089114756974</wpswe:value>
        </wpswe:cell>
      </wpswe:cells>
      <wpswe:cells wpswe:idx="35">
        <wpswe:count>3</wpswe:count>
        <wpswe:formatCode>General</wpswe:formatCode>
        <wpswe:cell wpswe:idx="0">
          <wpswe:value>35</wpswe:value>
        </wpswe:cell>
        <wpswe:cell wpswe:idx="1">
          <wpswe:value>16.2345072569772</wpswe:value>
        </wpswe:cell>
        <wpswe:cell wpswe:idx="2">
          <wpswe:value>14.8337263192132</wpswe:value>
        </wpswe:cell>
      </wpswe:cells>
      <wpswe:cells wpswe:idx="36">
        <wpswe:count>3</wpswe:count>
        <wpswe:formatCode>General</wpswe:formatCode>
        <wpswe:cell wpswe:idx="0">
          <wpswe:value>36</wpswe:value>
        </wpswe:cell>
        <wpswe:cell wpswe:idx="1">
          <wpswe:value>16.0925576881836</wpswe:value>
        </wpswe:cell>
        <wpswe:cell wpswe:idx="2">
          <wpswe:value>15.2135184806594</wpswe:value>
        </wpswe:cell>
      </wpswe:cells>
      <wpswe:cells wpswe:idx="37">
        <wpswe:count>3</wpswe:count>
        <wpswe:formatCode>General</wpswe:formatCode>
        <wpswe:cell wpswe:idx="0">
          <wpswe:value>37</wpswe:value>
        </wpswe:cell>
        <wpswe:cell wpswe:idx="1">
          <wpswe:value>15.4420032104426</wpswe:value>
        </wpswe:cell>
        <wpswe:cell wpswe:idx="2">
          <wpswe:value>15.2979057016468</wpswe:value>
        </wpswe:cell>
      </wpswe:cells>
      <wpswe:cells wpswe:idx="38">
        <wpswe:count>3</wpswe:count>
        <wpswe:formatCode>General</wpswe:formatCode>
        <wpswe:cell wpswe:idx="0">
          <wpswe:value>38</wpswe:value>
        </wpswe:cell>
        <wpswe:cell wpswe:idx="1">
          <wpswe:value>16.6506060185699</wpswe:value>
        </wpswe:cell>
        <wpswe:cell wpswe:idx="2">
          <wpswe:value>15.305626410836</wpswe:value>
        </wpswe:cell>
      </wpswe:cells>
      <wpswe:cells wpswe:idx="39">
        <wpswe:count>3</wpswe:count>
        <wpswe:formatCode>General</wpswe:formatCode>
        <wpswe:cell wpswe:idx="0">
          <wpswe:value>39</wpswe:value>
        </wpswe:cell>
        <wpswe:cell wpswe:idx="1">
          <wpswe:value>15.5412285721285</wpswe:value>
        </wpswe:cell>
        <wpswe:cell wpswe:idx="2">
          <wpswe:value>14.4672082028054</wpswe:value>
        </wpswe:cell>
      </wpswe:cells>
      <wpswe:cells wpswe:idx="40">
        <wpswe:count>3</wpswe:count>
        <wpswe:formatCode>General</wpswe:formatCode>
        <wpswe:cell wpswe:idx="0">
          <wpswe:value>40</wpswe:value>
        </wpswe:cell>
        <wpswe:cell wpswe:idx="1">
          <wpswe:value>15.4490153587703</wpswe:value>
        </wpswe:cell>
        <wpswe:cell wpswe:idx="2">
          <wpswe:value>15.3584483733649</wpswe:value>
        </wpswe:cell>
      </wpswe:cells>
      <wpswe:cells wpswe:idx="41">
        <wpswe:count>3</wpswe:count>
        <wpswe:formatCode>General</wpswe:formatCode>
        <wpswe:cell wpswe:idx="0">
          <wpswe:value>41</wpswe:value>
        </wpswe:cell>
        <wpswe:cell wpswe:idx="1">
          <wpswe:value>15.3391089569376</wpswe:value>
        </wpswe:cell>
        <wpswe:cell wpswe:idx="2">
          <wpswe:value>15.0699510793262</wpswe:value>
        </wpswe:cell>
      </wpswe:cells>
      <wpswe:cells wpswe:idx="42">
        <wpswe:count>3</wpswe:count>
        <wpswe:formatCode>General</wpswe:formatCode>
        <wpswe:cell wpswe:idx="0">
          <wpswe:value>42</wpswe:value>
        </wpswe:cell>
        <wpswe:cell wpswe:idx="1">
          <wpswe:value>14.8691351423989</wpswe:value>
        </wpswe:cell>
        <wpswe:cell wpswe:idx="2">
          <wpswe:value>17.0059994871339</wpswe:value>
        </wpswe:cell>
      </wpswe:cells>
      <wpswe:cells wpswe:idx="43">
        <wpswe:count>3</wpswe:count>
        <wpswe:formatCode>General</wpswe:formatCode>
        <wpswe:cell wpswe:idx="0">
          <wpswe:value>43</wpswe:value>
        </wpswe:cell>
        <wpswe:cell wpswe:idx="1">
          <wpswe:value>16.0908942037881</wpswe:value>
        </wpswe:cell>
        <wpswe:cell wpswe:idx="2">
          <wpswe:value>14.5135662292305</wpswe:value>
        </wpswe:cell>
      </wpswe:cells>
      <wpswe:cells wpswe:idx="44">
        <wpswe:count>3</wpswe:count>
        <wpswe:formatCode>General</wpswe:formatCode>
        <wpswe:cell wpswe:idx="0">
          <wpswe:value>44</wpswe:value>
        </wpswe:cell>
        <wpswe:cell wpswe:idx="1">
          <wpswe:value>14.9775510484211</wpswe:value>
        </wpswe:cell>
        <wpswe:cell wpswe:idx="2">
          <wpswe:value>14.9677121505847</wpswe:value>
        </wpswe:cell>
      </wpswe:cells>
      <wpswe:cells wpswe:idx="45">
        <wpswe:count>3</wpswe:count>
        <wpswe:formatCode>General</wpswe:formatCode>
        <wpswe:cell wpswe:idx="0">
          <wpswe:value>45</wpswe:value>
        </wpswe:cell>
        <wpswe:cell wpswe:idx="1">
          <wpswe:value>14.543026735314</wpswe:value>
        </wpswe:cell>
        <wpswe:cell wpswe:idx="2">
          <wpswe:value>14.8224676726025</wpswe:value>
        </wpswe:cell>
      </wpswe:cells>
      <wpswe:cells wpswe:idx="46">
        <wpswe:count>3</wpswe:count>
        <wpswe:formatCode>General</wpswe:formatCode>
        <wpswe:cell wpswe:idx="0">
          <wpswe:value>46</wpswe:value>
        </wpswe:cell>
        <wpswe:cell wpswe:idx="1">
          <wpswe:value>14.62752800453</wpswe:value>
        </wpswe:cell>
        <wpswe:cell wpswe:idx="2">
          <wpswe:value>12.7340961344102</wpswe:value>
        </wpswe:cell>
      </wpswe:cells>
      <wpswe:cells wpswe:idx="47">
        <wpswe:count>3</wpswe:count>
        <wpswe:formatCode>General</wpswe:formatCode>
        <wpswe:cell wpswe:idx="0">
          <wpswe:value>47</wpswe:value>
        </wpswe:cell>
        <wpswe:cell wpswe:idx="1">
          <wpswe:value>13.0323173873223</wpswe:value>
        </wpswe:cell>
        <wpswe:cell wpswe:idx="2">
          <wpswe:value>13.7546606351177</wpswe:value>
        </wpswe:cell>
      </wpswe:cells>
      <wpswe:cells wpswe:idx="48">
        <wpswe:count>3</wpswe:count>
        <wpswe:formatCode>General</wpswe:formatCode>
        <wpswe:cell wpswe:idx="0">
          <wpswe:value>48</wpswe:value>
        </wpswe:cell>
        <wpswe:cell wpswe:idx="1">
          <wpswe:value>14.994072953803</wpswe:value>
        </wpswe:cell>
        <wpswe:cell wpswe:idx="2">
          <wpswe:value>14.3032549388781</wpswe:value>
        </wpswe:cell>
      </wpswe:cells>
      <wpswe:cells wpswe:idx="49">
        <wpswe:count>3</wpswe:count>
        <wpswe:formatCode>General</wpswe:formatCode>
        <wpswe:cell wpswe:idx="0">
          <wpswe:value>49</wpswe:value>
        </wpswe:cell>
        <wpswe:cell wpswe:idx="1">
          <wpswe:value>15.371257223734</wpswe:value>
        </wpswe:cell>
        <wpswe:cell wpswe:idx="2">
          <wpswe:value>13.6800590047193</wpswe:value>
        </wpswe:cell>
      </wpswe:cells>
      <wpswe:cells wpswe:idx="50">
        <wpswe:count>3</wpswe:count>
        <wpswe:formatCode>General</wpswe:formatCode>
        <wpswe:cell wpswe:idx="0">
          <wpswe:value>50</wpswe:value>
        </wpswe:cell>
        <wpswe:cell wpswe:idx="1">
          <wpswe:value>12.8983592549219</wpswe:value>
        </wpswe:cell>
        <wpswe:cell wpswe:idx="2">
          <wpswe:value>14.4452692357505</wpswe:value>
        </wpswe:cell>
      </wpswe:cells>
    </wpswe:dataRange>
  </wpswe:watchingCache>
  <wpswe:snapshot xmlns:r="http://schemas.openxmlformats.org/officeDocument/2006/relationships" r:embed="rId1"/>
  <wpswe:url>https://clientweb.docer.wps.cn/ds/1.0.0/webShapeView?id=48&amp;dschart_id=5948734748594536789&amp;from=insert_Line&amp;productEntry=dropwin&amp;sceneEntry=rec&amp;flag=1003</wpswe:url>
  <wpswe:constantSnapshot>false</wpswe:constantSnapshot>
</wpswe:webExtension>
</file>

<file path=docProps/app.xml><?xml version="1.0" encoding="utf-8"?>
<Properties xmlns="http://schemas.openxmlformats.org/officeDocument/2006/extended-properties" xmlns:vt="http://schemas.openxmlformats.org/officeDocument/2006/docPropsVTypes">
  <TotalTime>0</TotalTime>
  <Words>3784</Words>
  <Application>WPS 演示</Application>
  <PresentationFormat>宽屏</PresentationFormat>
  <Paragraphs>530</Paragraphs>
  <Slides>31</Slides>
  <Notes>24</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7</vt:i4>
      </vt:variant>
      <vt:variant>
        <vt:lpstr>幻灯片标题</vt:lpstr>
      </vt:variant>
      <vt:variant>
        <vt:i4>31</vt:i4>
      </vt:variant>
    </vt:vector>
  </HeadingPairs>
  <TitlesOfParts>
    <vt:vector size="60" baseType="lpstr">
      <vt:lpstr>Arial</vt:lpstr>
      <vt:lpstr>宋体</vt:lpstr>
      <vt:lpstr>Wingdings</vt:lpstr>
      <vt:lpstr>印品黑体</vt:lpstr>
      <vt:lpstr>微软雅黑</vt:lpstr>
      <vt:lpstr>Hans Kendrick V4</vt:lpstr>
      <vt:lpstr>华文细黑</vt:lpstr>
      <vt:lpstr>Aharoni</vt:lpstr>
      <vt:lpstr>Times New Roman</vt:lpstr>
      <vt:lpstr>思源黑体 CN Bold</vt:lpstr>
      <vt:lpstr>黑体</vt:lpstr>
      <vt:lpstr>思源黑体 CN Medium</vt:lpstr>
      <vt:lpstr>华光魏体_CNKI</vt:lpstr>
      <vt:lpstr>UKIJ Qolyazma</vt:lpstr>
      <vt:lpstr>Segoe Print</vt:lpstr>
      <vt:lpstr>Arial Unicode MS</vt:lpstr>
      <vt:lpstr>Malgun Gothic</vt:lpstr>
      <vt:lpstr>Calibri</vt:lpstr>
      <vt:lpstr>华光中圆_CNKI</vt:lpstr>
      <vt:lpstr>思源黑体 CN ExtraLight</vt:lpstr>
      <vt:lpstr>Arial</vt:lpstr>
      <vt:lpstr>Office 主题​​</vt:lpstr>
      <vt:lpstr>Equation.KSEE3</vt:lpstr>
      <vt:lpstr>Equation.KSEE3</vt:lpstr>
      <vt:lpstr>Equation.KSEE3</vt:lpstr>
      <vt:lpstr>Equation.KSEE3</vt:lpstr>
      <vt:lpstr>Equation.KSEE3</vt:lpstr>
      <vt:lpstr>Equation.KSEE3</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逆流的小鱼</dc:creator>
  <cp:lastModifiedBy>文档存本地丢失不负责</cp:lastModifiedBy>
  <cp:revision>303</cp:revision>
  <dcterms:created xsi:type="dcterms:W3CDTF">2017-05-25T10:20:00Z</dcterms:created>
  <dcterms:modified xsi:type="dcterms:W3CDTF">2022-08-25T15:02:18Z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E1B220CD43534349BC907D18192B5829</vt:lpwstr>
  </property>
  <property fmtid="{D5CDD505-2E9C-101B-9397-08002B2CF9AE}" pid="3" name="KSOProductBuildVer">
    <vt:lpwstr>2052-11.1.0.12313</vt:lpwstr>
  </property>
</Properties>
</file>